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embeddedFontLst>
    <p:embeddedFont>
      <p:font typeface="Black Han Sans" panose="020B0600000101010101" charset="-127"/>
      <p:regular r:id="rId57"/>
    </p:embeddedFont>
    <p:embeddedFont>
      <p:font typeface="Do Hyeon" panose="020B0600000101010101" charset="-127"/>
      <p:regular r:id="rId58"/>
    </p:embeddedFont>
    <p:embeddedFont>
      <p:font typeface="Nanum Gothic Coding" panose="020B0600000101010101" charset="-127"/>
      <p:regular r:id="rId59"/>
      <p:bold r:id="rId60"/>
    </p:embeddedFont>
    <p:embeddedFont>
      <p:font typeface="Malgun Gothic" panose="020B0503020000020004" pitchFamily="50" charset="-127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pos="567">
          <p15:clr>
            <a:srgbClr val="A4A3A4"/>
          </p15:clr>
        </p15:guide>
        <p15:guide id="4" pos="5193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26GfVSUtkhFJPlmCeGndgxDeS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D95D3C-2B9C-4092-8AB9-C5DDE61E83BB}">
  <a:tblStyle styleId="{FBD95D3C-2B9C-4092-8AB9-C5DDE61E83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451"/>
      </p:cViewPr>
      <p:guideLst>
        <p:guide orient="horz" pos="1253"/>
        <p:guide orient="horz" pos="1706"/>
        <p:guide pos="567"/>
        <p:guide pos="51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35110d17f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35110d17f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(1,2 파트 8~9분 소요) 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03d0b3b5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03d0b3b5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03d0b3b5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03d0b3b5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3548c0e5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3548c0e5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3548c0e55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3548c0e55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548c0e55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548c0e55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447a5a14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d447a5a14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447a5a14d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d447a5a14d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03d0b3b5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03d0b3b5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03d0b3b54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d03d0b3b54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35110d17f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35110d17f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447a5a14d_3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d447a5a14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447a5a14d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d447a5a14d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447a5a14d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d447a5a14d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447a5a14d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d447a5a14d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447a5a14d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d447a5a14d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447a5a14d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d447a5a14d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447a5a14d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d447a5a14d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447a5a14d_3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d447a5a14d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447a5a14d_3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d447a5a14d_3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447a5a14d_3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d447a5a14d_3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447a5a14d_3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d447a5a14d_3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447a5a14d_3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d447a5a14d_3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447a5a14d_3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d447a5a14d_3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447a5a14d_3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d447a5a14d_3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447a5a14d_3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d447a5a14d_3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447a5a14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447a5a14d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시연파일로 보여주기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075d3788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075d3788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시연파일로 보여주기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069b346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069b346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7f4cf0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7f4cf0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시연파일로 보여주기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3548c0e55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d3548c0e55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35110d17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35110d17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447a5a14d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d447a5a14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447a5a14d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d447a5a14d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447a5a14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d447a5a14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d3548c0e5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설정파일, 학습이미지폴더, 데이터파일, 네임파일, 텍스트파일 - 훈련을 위해 필요한 파일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Darknet 실행파일 - 훈련을 위한 실행파일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가중치 파일 - 훈련 결과 가중치 파일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train.log - 훈련시 로그파일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Darknet.py, libdarknet.so - 객체검출 소스코드 실행시 필요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detect_test.ipynb - 객체검출 소스코드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d3548c0e5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3548c0e5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gd3548c0e5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3548c0e5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d3548c0e5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d03d0b3b54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d03d0b3b54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3548c0e55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3548c0e55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d35110d17f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d35110d17f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d3548c0e55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d3548c0e55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3548c0e5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3548c0e5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3548c0e55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3548c0e55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3548c0e55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3548c0e55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3548c0e5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3548c0e55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d3548c0e55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d3548c0e55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d3548c0e5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d3548c0e55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3548c0e55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3548c0e55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35110d17f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35110d17f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35110d17f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35110d17f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3548c0e55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3548c0e55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32"/>
            <a:ext cx="9144000" cy="6005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jreddie/darkne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lexeyAB/darkne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media/files/darknet53.conv.74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mxuUj9_zgxJjATBysdL4wM978Psk_mF/view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exeyAB/darknet" TargetMode="External"/><Relationship Id="rId3" Type="http://schemas.openxmlformats.org/officeDocument/2006/relationships/hyperlink" Target="https://n.news.naver.com/article/014/0004622991" TargetMode="External"/><Relationship Id="rId7" Type="http://schemas.openxmlformats.org/officeDocument/2006/relationships/hyperlink" Target="https://github.com/pjreddie/darkne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lexeyAB/Yolo_mark" TargetMode="External"/><Relationship Id="rId5" Type="http://schemas.openxmlformats.org/officeDocument/2006/relationships/hyperlink" Target="https://chrome.google.com/webstore/detail/image-downloader/cnpniohnfphhjihaiiggeabnkjhpaldj" TargetMode="External"/><Relationship Id="rId4" Type="http://schemas.openxmlformats.org/officeDocument/2006/relationships/hyperlink" Target="https://www.tensorflow.org/api_docs/python/tf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d35110d17f_5_9"/>
          <p:cNvPicPr preferRelativeResize="0"/>
          <p:nvPr/>
        </p:nvPicPr>
        <p:blipFill rotWithShape="1">
          <a:blip r:embed="rId3">
            <a:alphaModFix amt="58999"/>
          </a:blip>
          <a:srcRect l="7970" t="5849" r="9772" b="3742"/>
          <a:stretch/>
        </p:blipFill>
        <p:spPr>
          <a:xfrm>
            <a:off x="0" y="0"/>
            <a:ext cx="9143998" cy="70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d35110d17f_5_9"/>
          <p:cNvSpPr txBox="1"/>
          <p:nvPr/>
        </p:nvSpPr>
        <p:spPr>
          <a:xfrm>
            <a:off x="8072600" y="4573850"/>
            <a:ext cx="47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gd35110d17f_5_9"/>
          <p:cNvSpPr/>
          <p:nvPr/>
        </p:nvSpPr>
        <p:spPr>
          <a:xfrm rot="-1578807">
            <a:off x="-1050377" y="2369200"/>
            <a:ext cx="11304103" cy="2077014"/>
          </a:xfrm>
          <a:prstGeom prst="parallelogram">
            <a:avLst>
              <a:gd name="adj" fmla="val 47892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d35110d17f_5_9"/>
          <p:cNvSpPr txBox="1"/>
          <p:nvPr/>
        </p:nvSpPr>
        <p:spPr>
          <a:xfrm>
            <a:off x="3673375" y="2512575"/>
            <a:ext cx="3191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적과 우리를 구분하는</a:t>
            </a:r>
            <a:endParaRPr sz="5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" name="Google Shape;76;gd35110d17f_5_9"/>
          <p:cNvSpPr txBox="1"/>
          <p:nvPr/>
        </p:nvSpPr>
        <p:spPr>
          <a:xfrm>
            <a:off x="3631125" y="2246125"/>
            <a:ext cx="3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프로젝트형 AI 서비스 개발(A) AI 활용 프로젝트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" name="Google Shape;77;gd35110d17f_5_9"/>
          <p:cNvSpPr txBox="1"/>
          <p:nvPr/>
        </p:nvSpPr>
        <p:spPr>
          <a:xfrm>
            <a:off x="2470550" y="2874900"/>
            <a:ext cx="4500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latin typeface="Black Han Sans"/>
                <a:ea typeface="Black Han Sans"/>
                <a:cs typeface="Black Han Sans"/>
                <a:sym typeface="Black Han Sans"/>
              </a:rPr>
              <a:t>적 감지 모델링</a:t>
            </a:r>
            <a:endParaRPr sz="6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78" name="Google Shape;78;gd35110d17f_5_9"/>
          <p:cNvSpPr txBox="1"/>
          <p:nvPr/>
        </p:nvSpPr>
        <p:spPr>
          <a:xfrm>
            <a:off x="2561250" y="4179125"/>
            <a:ext cx="29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오경진 이해동 </a:t>
            </a:r>
            <a:r>
              <a:rPr lang="ko-KR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박건우 엄정민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9" name="Google Shape;79;gd35110d17f_5_9"/>
          <p:cNvSpPr txBox="1"/>
          <p:nvPr/>
        </p:nvSpPr>
        <p:spPr>
          <a:xfrm>
            <a:off x="2561250" y="3714200"/>
            <a:ext cx="2234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latin typeface="Do Hyeon"/>
                <a:ea typeface="Do Hyeon"/>
                <a:cs typeface="Do Hyeon"/>
                <a:sym typeface="Do Hyeon"/>
              </a:rPr>
              <a:t>4조 좀비퇴치조</a:t>
            </a:r>
            <a:endParaRPr sz="5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03d0b3b54_0_48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d03d0b3b54_0_48"/>
          <p:cNvSpPr txBox="1"/>
          <p:nvPr/>
        </p:nvSpPr>
        <p:spPr>
          <a:xfrm>
            <a:off x="271544" y="376100"/>
            <a:ext cx="525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개요 : </a:t>
            </a:r>
            <a:r>
              <a:rPr lang="ko-KR" sz="2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환경</a:t>
            </a:r>
            <a:endParaRPr sz="2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02" name="Google Shape;202;gd03d0b3b54_0_48"/>
          <p:cNvCxnSpPr/>
          <p:nvPr/>
        </p:nvCxnSpPr>
        <p:spPr>
          <a:xfrm>
            <a:off x="4572000" y="2096425"/>
            <a:ext cx="0" cy="28101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gd03d0b3b54_0_48"/>
          <p:cNvSpPr txBox="1"/>
          <p:nvPr/>
        </p:nvSpPr>
        <p:spPr>
          <a:xfrm>
            <a:off x="2404950" y="2172625"/>
            <a:ext cx="20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데이터 수집 도구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4" name="Google Shape;204;gd03d0b3b54_0_48"/>
          <p:cNvSpPr txBox="1"/>
          <p:nvPr/>
        </p:nvSpPr>
        <p:spPr>
          <a:xfrm>
            <a:off x="4767150" y="2172625"/>
            <a:ext cx="20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모델링 도구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5" name="Google Shape;205;gd03d0b3b54_0_48"/>
          <p:cNvSpPr txBox="1"/>
          <p:nvPr/>
        </p:nvSpPr>
        <p:spPr>
          <a:xfrm>
            <a:off x="550125" y="2819875"/>
            <a:ext cx="3821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동영상 이미지 변환 프로그램(자체 개발)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Image Downloader (크롬 확장 프로그램)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이미지 Crop 프로그램 (자체 개발)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Yolo Mark 프로그램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6" name="Google Shape;206;gd03d0b3b54_0_48"/>
          <p:cNvSpPr txBox="1"/>
          <p:nvPr/>
        </p:nvSpPr>
        <p:spPr>
          <a:xfrm>
            <a:off x="4772775" y="2804525"/>
            <a:ext cx="38211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구글 Colab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Jupiter Notebook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Yolo v3 darknet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207" name="Google Shape;207;gd03d0b3b54_0_48"/>
          <p:cNvCxnSpPr/>
          <p:nvPr/>
        </p:nvCxnSpPr>
        <p:spPr>
          <a:xfrm>
            <a:off x="193575" y="4939175"/>
            <a:ext cx="86556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gd03d0b3b54_0_48"/>
          <p:cNvSpPr txBox="1"/>
          <p:nvPr/>
        </p:nvSpPr>
        <p:spPr>
          <a:xfrm>
            <a:off x="1921725" y="5452950"/>
            <a:ext cx="13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OS 및 언어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9" name="Google Shape;209;gd03d0b3b54_0_48"/>
          <p:cNvSpPr txBox="1"/>
          <p:nvPr/>
        </p:nvSpPr>
        <p:spPr>
          <a:xfrm>
            <a:off x="3479225" y="5375250"/>
            <a:ext cx="38211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Window 10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AWS (Linux ubuntu)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Python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03d0b3b54_2_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d03d0b3b54_2_0"/>
          <p:cNvSpPr txBox="1"/>
          <p:nvPr/>
        </p:nvSpPr>
        <p:spPr>
          <a:xfrm>
            <a:off x="271544" y="376100"/>
            <a:ext cx="525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개요 : </a:t>
            </a:r>
            <a:r>
              <a:rPr lang="ko-KR" sz="2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일정</a:t>
            </a:r>
            <a:endParaRPr sz="2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6" name="Google Shape;216;gd03d0b3b5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500"/>
            <a:ext cx="8839203" cy="496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3548c0e55_2_24"/>
          <p:cNvSpPr/>
          <p:nvPr/>
        </p:nvSpPr>
        <p:spPr>
          <a:xfrm>
            <a:off x="0" y="1485575"/>
            <a:ext cx="9144000" cy="396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d3548c0e55_2_24"/>
          <p:cNvSpPr txBox="1"/>
          <p:nvPr/>
        </p:nvSpPr>
        <p:spPr>
          <a:xfrm>
            <a:off x="1351500" y="2972700"/>
            <a:ext cx="6441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latin typeface="Do Hyeon"/>
                <a:ea typeface="Do Hyeon"/>
                <a:cs typeface="Do Hyeon"/>
                <a:sym typeface="Do Hyeon"/>
              </a:rPr>
              <a:t>2. 팀 구성 및 역할</a:t>
            </a:r>
            <a:endParaRPr sz="6000" b="1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"/>
          <p:cNvSpPr txBox="1"/>
          <p:nvPr/>
        </p:nvSpPr>
        <p:spPr>
          <a:xfrm>
            <a:off x="271556" y="376112"/>
            <a:ext cx="77260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팀 소개</a:t>
            </a:r>
            <a:endParaRPr sz="4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9" name="Google Shape;229;p5"/>
          <p:cNvSpPr txBox="1"/>
          <p:nvPr/>
        </p:nvSpPr>
        <p:spPr>
          <a:xfrm>
            <a:off x="1036500" y="5315850"/>
            <a:ext cx="77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Do Hyeon"/>
                <a:ea typeface="Do Hyeon"/>
                <a:cs typeface="Do Hyeon"/>
                <a:sym typeface="Do Hyeon"/>
              </a:rPr>
              <a:t>오경진</a:t>
            </a:r>
            <a:endParaRPr sz="2000"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3379600" y="5315850"/>
            <a:ext cx="77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Do Hyeon"/>
                <a:ea typeface="Do Hyeon"/>
                <a:cs typeface="Do Hyeon"/>
                <a:sym typeface="Do Hyeon"/>
              </a:rPr>
              <a:t>이해동</a:t>
            </a:r>
            <a:endParaRPr sz="2000"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5475200" y="5315850"/>
            <a:ext cx="77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Do Hyeon"/>
                <a:ea typeface="Do Hyeon"/>
                <a:cs typeface="Do Hyeon"/>
                <a:sym typeface="Do Hyeon"/>
              </a:rPr>
              <a:t>박건우</a:t>
            </a:r>
            <a:endParaRPr sz="2000"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7444200" y="5315850"/>
            <a:ext cx="77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Do Hyeon"/>
                <a:ea typeface="Do Hyeon"/>
                <a:cs typeface="Do Hyeon"/>
                <a:sym typeface="Do Hyeon"/>
              </a:rPr>
              <a:t>엄정민</a:t>
            </a:r>
            <a:endParaRPr sz="2000"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0" y="21151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0B5394"/>
                </a:solidFill>
                <a:latin typeface="Do Hyeon"/>
                <a:ea typeface="Do Hyeon"/>
                <a:cs typeface="Do Hyeon"/>
                <a:sym typeface="Do Hyeon"/>
              </a:rPr>
              <a:t>좀비 퇴치조</a:t>
            </a:r>
            <a:endParaRPr sz="3600" b="1">
              <a:solidFill>
                <a:srgbClr val="0B539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34" name="Google Shape;2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066450"/>
            <a:ext cx="2097000" cy="20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499" y="3069450"/>
            <a:ext cx="2091000" cy="20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400" y="3066450"/>
            <a:ext cx="2097000" cy="20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3599" y="3066450"/>
            <a:ext cx="2097000" cy="20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1600" y="2701375"/>
            <a:ext cx="775800" cy="7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3548c0e55_2_3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d3548c0e55_2_30"/>
          <p:cNvSpPr txBox="1"/>
          <p:nvPr/>
        </p:nvSpPr>
        <p:spPr>
          <a:xfrm>
            <a:off x="271556" y="376112"/>
            <a:ext cx="772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역할 분담</a:t>
            </a:r>
            <a:endParaRPr sz="4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5" name="Google Shape;245;gd3548c0e55_2_30"/>
          <p:cNvSpPr txBox="1"/>
          <p:nvPr/>
        </p:nvSpPr>
        <p:spPr>
          <a:xfrm>
            <a:off x="512225" y="2096425"/>
            <a:ext cx="77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Do Hyeon"/>
                <a:ea typeface="Do Hyeon"/>
                <a:cs typeface="Do Hyeon"/>
                <a:sym typeface="Do Hyeon"/>
              </a:rPr>
              <a:t>오경진</a:t>
            </a:r>
            <a:endParaRPr sz="2000"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6" name="Google Shape;246;gd3548c0e55_2_30"/>
          <p:cNvSpPr txBox="1"/>
          <p:nvPr/>
        </p:nvSpPr>
        <p:spPr>
          <a:xfrm>
            <a:off x="512225" y="3429450"/>
            <a:ext cx="77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Do Hyeon"/>
                <a:ea typeface="Do Hyeon"/>
                <a:cs typeface="Do Hyeon"/>
                <a:sym typeface="Do Hyeon"/>
              </a:rPr>
              <a:t>이해동</a:t>
            </a:r>
            <a:endParaRPr sz="2000"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7" name="Google Shape;247;gd3548c0e55_2_30"/>
          <p:cNvSpPr txBox="1"/>
          <p:nvPr/>
        </p:nvSpPr>
        <p:spPr>
          <a:xfrm>
            <a:off x="4794975" y="2102000"/>
            <a:ext cx="77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Do Hyeon"/>
                <a:ea typeface="Do Hyeon"/>
                <a:cs typeface="Do Hyeon"/>
                <a:sym typeface="Do Hyeon"/>
              </a:rPr>
              <a:t>박건우</a:t>
            </a:r>
            <a:endParaRPr sz="2000"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8" name="Google Shape;248;gd3548c0e55_2_30"/>
          <p:cNvSpPr txBox="1"/>
          <p:nvPr/>
        </p:nvSpPr>
        <p:spPr>
          <a:xfrm>
            <a:off x="4794975" y="3371500"/>
            <a:ext cx="77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Do Hyeon"/>
                <a:ea typeface="Do Hyeon"/>
                <a:cs typeface="Do Hyeon"/>
                <a:sym typeface="Do Hyeon"/>
              </a:rPr>
              <a:t>엄정민</a:t>
            </a:r>
            <a:endParaRPr sz="2000" b="1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249" name="Google Shape;249;gd3548c0e55_2_30"/>
          <p:cNvCxnSpPr/>
          <p:nvPr/>
        </p:nvCxnSpPr>
        <p:spPr>
          <a:xfrm>
            <a:off x="4572000" y="2096425"/>
            <a:ext cx="0" cy="28101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gd3548c0e55_2_30"/>
          <p:cNvCxnSpPr/>
          <p:nvPr/>
        </p:nvCxnSpPr>
        <p:spPr>
          <a:xfrm>
            <a:off x="193575" y="4939175"/>
            <a:ext cx="86556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d3548c0e55_2_30"/>
          <p:cNvSpPr txBox="1"/>
          <p:nvPr/>
        </p:nvSpPr>
        <p:spPr>
          <a:xfrm>
            <a:off x="512225" y="5213650"/>
            <a:ext cx="77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Do Hyeon"/>
                <a:ea typeface="Do Hyeon"/>
                <a:cs typeface="Do Hyeon"/>
                <a:sym typeface="Do Hyeon"/>
              </a:rPr>
              <a:t>전원</a:t>
            </a:r>
            <a:endParaRPr sz="2000"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2" name="Google Shape;252;gd3548c0e55_2_30"/>
          <p:cNvSpPr txBox="1"/>
          <p:nvPr/>
        </p:nvSpPr>
        <p:spPr>
          <a:xfrm>
            <a:off x="1269375" y="2147175"/>
            <a:ext cx="302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Yolo Custom Object 훈련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객체 검출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3" name="Google Shape;253;gd3548c0e55_2_30"/>
          <p:cNvSpPr txBox="1"/>
          <p:nvPr/>
        </p:nvSpPr>
        <p:spPr>
          <a:xfrm>
            <a:off x="1269375" y="3445650"/>
            <a:ext cx="302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Yolo marking(라벨링)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객체 인식 테스트용 동영상 편집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4" name="Google Shape;254;gd3548c0e55_2_30"/>
          <p:cNvSpPr txBox="1"/>
          <p:nvPr/>
        </p:nvSpPr>
        <p:spPr>
          <a:xfrm>
            <a:off x="5521725" y="2147175"/>
            <a:ext cx="3138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Transfer Learning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이미지 분류용 데이터셋 수집 및 라벨링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5" name="Google Shape;255;gd3548c0e55_2_30"/>
          <p:cNvSpPr txBox="1"/>
          <p:nvPr/>
        </p:nvSpPr>
        <p:spPr>
          <a:xfrm>
            <a:off x="5521725" y="3445650"/>
            <a:ext cx="326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Vanilla CNN Modeling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이미지 분류용 데이터셋 수집 및 라벨링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6" name="Google Shape;256;gd3548c0e55_2_30"/>
          <p:cNvSpPr txBox="1"/>
          <p:nvPr/>
        </p:nvSpPr>
        <p:spPr>
          <a:xfrm>
            <a:off x="1650375" y="5220500"/>
            <a:ext cx="667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프로젝트 기획 및 설계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동영상에서 이미지로 변환하여 데이터 수집 및 필터링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프로젝트 보고서 작성 및 발표 준비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3548c0e55_2_35"/>
          <p:cNvSpPr/>
          <p:nvPr/>
        </p:nvSpPr>
        <p:spPr>
          <a:xfrm>
            <a:off x="0" y="1485575"/>
            <a:ext cx="9144000" cy="396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d3548c0e55_2_35"/>
          <p:cNvSpPr txBox="1"/>
          <p:nvPr/>
        </p:nvSpPr>
        <p:spPr>
          <a:xfrm>
            <a:off x="0" y="29727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latin typeface="Do Hyeon"/>
                <a:ea typeface="Do Hyeon"/>
                <a:cs typeface="Do Hyeon"/>
                <a:sym typeface="Do Hyeon"/>
              </a:rPr>
              <a:t>3. 이미지분류 모델링</a:t>
            </a:r>
            <a:endParaRPr sz="6000" b="1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447a5a14d_3_0"/>
          <p:cNvSpPr/>
          <p:nvPr/>
        </p:nvSpPr>
        <p:spPr>
          <a:xfrm>
            <a:off x="7090475" y="1533575"/>
            <a:ext cx="1868700" cy="1248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d447a5a14d_3_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d447a5a14d_3_0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(데이터 수집 및 라벨링)</a:t>
            </a:r>
            <a:endParaRPr sz="4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0" name="Google Shape;270;gd447a5a14d_3_0"/>
          <p:cNvSpPr/>
          <p:nvPr/>
        </p:nvSpPr>
        <p:spPr>
          <a:xfrm>
            <a:off x="7275126" y="1663265"/>
            <a:ext cx="637500" cy="664200"/>
          </a:xfrm>
          <a:prstGeom prst="smileyFace">
            <a:avLst>
              <a:gd name="adj" fmla="val 4653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d447a5a14d_3_0"/>
          <p:cNvSpPr/>
          <p:nvPr/>
        </p:nvSpPr>
        <p:spPr>
          <a:xfrm>
            <a:off x="8148656" y="1663265"/>
            <a:ext cx="637500" cy="664200"/>
          </a:xfrm>
          <a:prstGeom prst="smileyFace">
            <a:avLst>
              <a:gd name="adj" fmla="val -4653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d447a5a14d_3_0"/>
          <p:cNvSpPr txBox="1"/>
          <p:nvPr/>
        </p:nvSpPr>
        <p:spPr>
          <a:xfrm>
            <a:off x="3945450" y="1611775"/>
            <a:ext cx="1253100" cy="800400"/>
          </a:xfrm>
          <a:prstGeom prst="rect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영화 Data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3" name="Google Shape;273;gd447a5a14d_3_0"/>
          <p:cNvSpPr txBox="1"/>
          <p:nvPr/>
        </p:nvSpPr>
        <p:spPr>
          <a:xfrm>
            <a:off x="1225250" y="4278275"/>
            <a:ext cx="17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Capture Data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4" name="Google Shape;274;gd447a5a14d_3_0"/>
          <p:cNvSpPr txBox="1"/>
          <p:nvPr/>
        </p:nvSpPr>
        <p:spPr>
          <a:xfrm>
            <a:off x="5761163" y="3995000"/>
            <a:ext cx="12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Crop Data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5" name="Google Shape;275;gd447a5a14d_3_0"/>
          <p:cNvSpPr txBox="1"/>
          <p:nvPr/>
        </p:nvSpPr>
        <p:spPr>
          <a:xfrm>
            <a:off x="7090463" y="2327475"/>
            <a:ext cx="100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Nanum Gothic Coding"/>
                <a:ea typeface="Nanum Gothic Coding"/>
                <a:cs typeface="Nanum Gothic Coding"/>
                <a:sym typeface="Nanum Gothic Coding"/>
              </a:rPr>
              <a:t>Human-0</a:t>
            </a:r>
            <a:endParaRPr sz="1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6" name="Google Shape;276;gd447a5a14d_3_0"/>
          <p:cNvSpPr txBox="1"/>
          <p:nvPr/>
        </p:nvSpPr>
        <p:spPr>
          <a:xfrm>
            <a:off x="7894989" y="2327475"/>
            <a:ext cx="1144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latin typeface="Nanum Gothic Coding"/>
                <a:ea typeface="Nanum Gothic Coding"/>
                <a:cs typeface="Nanum Gothic Coding"/>
                <a:sym typeface="Nanum Gothic Coding"/>
              </a:rPr>
              <a:t>Zombie-1</a:t>
            </a:r>
            <a:endParaRPr sz="1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7" name="Google Shape;277;gd447a5a14d_3_0"/>
          <p:cNvSpPr txBox="1"/>
          <p:nvPr/>
        </p:nvSpPr>
        <p:spPr>
          <a:xfrm>
            <a:off x="342550" y="5137200"/>
            <a:ext cx="1144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Vanilla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CNN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8" name="Google Shape;278;gd447a5a14d_3_0"/>
          <p:cNvSpPr txBox="1"/>
          <p:nvPr/>
        </p:nvSpPr>
        <p:spPr>
          <a:xfrm>
            <a:off x="2217125" y="5137200"/>
            <a:ext cx="21423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Transfer Learning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VGG16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VGG19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ResNet50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InceptionV3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Exception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9" name="Google Shape;279;gd447a5a14d_3_0"/>
          <p:cNvSpPr/>
          <p:nvPr/>
        </p:nvSpPr>
        <p:spPr>
          <a:xfrm>
            <a:off x="917300" y="2836875"/>
            <a:ext cx="2319000" cy="1437900"/>
          </a:xfrm>
          <a:prstGeom prst="rect">
            <a:avLst/>
          </a:prstGeom>
          <a:noFill/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d447a5a14d_3_0"/>
          <p:cNvSpPr/>
          <p:nvPr/>
        </p:nvSpPr>
        <p:spPr>
          <a:xfrm>
            <a:off x="1232975" y="3212900"/>
            <a:ext cx="503400" cy="503400"/>
          </a:xfrm>
          <a:prstGeom prst="smileyFace">
            <a:avLst>
              <a:gd name="adj" fmla="val 4653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d447a5a14d_3_0"/>
          <p:cNvSpPr/>
          <p:nvPr/>
        </p:nvSpPr>
        <p:spPr>
          <a:xfrm>
            <a:off x="2460175" y="3548100"/>
            <a:ext cx="602100" cy="602100"/>
          </a:xfrm>
          <a:prstGeom prst="smileyFace">
            <a:avLst>
              <a:gd name="adj" fmla="val -4653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d447a5a14d_3_0"/>
          <p:cNvSpPr/>
          <p:nvPr/>
        </p:nvSpPr>
        <p:spPr>
          <a:xfrm>
            <a:off x="2032125" y="2972600"/>
            <a:ext cx="400200" cy="400200"/>
          </a:xfrm>
          <a:prstGeom prst="smileyFace">
            <a:avLst>
              <a:gd name="adj" fmla="val 4653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d447a5a14d_3_0"/>
          <p:cNvSpPr/>
          <p:nvPr/>
        </p:nvSpPr>
        <p:spPr>
          <a:xfrm>
            <a:off x="5815325" y="2908104"/>
            <a:ext cx="1144800" cy="1086900"/>
          </a:xfrm>
          <a:prstGeom prst="rect">
            <a:avLst/>
          </a:prstGeom>
          <a:noFill/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d447a5a14d_3_0"/>
          <p:cNvSpPr/>
          <p:nvPr/>
        </p:nvSpPr>
        <p:spPr>
          <a:xfrm>
            <a:off x="5943425" y="2984700"/>
            <a:ext cx="888600" cy="888600"/>
          </a:xfrm>
          <a:prstGeom prst="smileyFace">
            <a:avLst>
              <a:gd name="adj" fmla="val -4653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gd447a5a14d_3_0"/>
          <p:cNvCxnSpPr>
            <a:stCxn id="272" idx="1"/>
            <a:endCxn id="279" idx="0"/>
          </p:cNvCxnSpPr>
          <p:nvPr/>
        </p:nvCxnSpPr>
        <p:spPr>
          <a:xfrm flipH="1">
            <a:off x="2076750" y="2011975"/>
            <a:ext cx="1868700" cy="8250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gd447a5a14d_3_0"/>
          <p:cNvSpPr/>
          <p:nvPr/>
        </p:nvSpPr>
        <p:spPr>
          <a:xfrm>
            <a:off x="2358925" y="3467260"/>
            <a:ext cx="804600" cy="7638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gd447a5a14d_3_0"/>
          <p:cNvCxnSpPr/>
          <p:nvPr/>
        </p:nvCxnSpPr>
        <p:spPr>
          <a:xfrm rot="10800000" flipH="1">
            <a:off x="3153300" y="2912050"/>
            <a:ext cx="2688000" cy="55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8" name="Google Shape;288;gd447a5a14d_3_0"/>
          <p:cNvCxnSpPr/>
          <p:nvPr/>
        </p:nvCxnSpPr>
        <p:spPr>
          <a:xfrm rot="10800000" flipH="1">
            <a:off x="3170525" y="3997525"/>
            <a:ext cx="2636400" cy="22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9" name="Google Shape;289;gd447a5a14d_3_0"/>
          <p:cNvCxnSpPr>
            <a:stCxn id="273" idx="2"/>
            <a:endCxn id="277" idx="0"/>
          </p:cNvCxnSpPr>
          <p:nvPr/>
        </p:nvCxnSpPr>
        <p:spPr>
          <a:xfrm rot="5400000">
            <a:off x="1297250" y="4357625"/>
            <a:ext cx="397200" cy="11619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gd447a5a14d_3_0"/>
          <p:cNvCxnSpPr>
            <a:stCxn id="273" idx="2"/>
            <a:endCxn id="278" idx="0"/>
          </p:cNvCxnSpPr>
          <p:nvPr/>
        </p:nvCxnSpPr>
        <p:spPr>
          <a:xfrm rot="-5400000" flipH="1">
            <a:off x="2483900" y="4332875"/>
            <a:ext cx="397200" cy="12114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gd447a5a14d_3_0"/>
          <p:cNvSpPr txBox="1"/>
          <p:nvPr/>
        </p:nvSpPr>
        <p:spPr>
          <a:xfrm>
            <a:off x="4691525" y="5137200"/>
            <a:ext cx="1144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Vanilla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CNN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2" name="Google Shape;292;gd447a5a14d_3_0"/>
          <p:cNvSpPr txBox="1"/>
          <p:nvPr/>
        </p:nvSpPr>
        <p:spPr>
          <a:xfrm>
            <a:off x="6566100" y="5137200"/>
            <a:ext cx="21423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Transfer Learning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VGG16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VGG19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ResNet50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InceptionV3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anum Gothic Coding"/>
              <a:buChar char="●"/>
            </a:pPr>
            <a:r>
              <a:rPr lang="ko-KR" b="1">
                <a:solidFill>
                  <a:srgbClr val="434343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Exception</a:t>
            </a:r>
            <a:endParaRPr b="1">
              <a:solidFill>
                <a:srgbClr val="434343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293" name="Google Shape;293;gd447a5a14d_3_0"/>
          <p:cNvCxnSpPr>
            <a:stCxn id="274" idx="2"/>
            <a:endCxn id="291" idx="0"/>
          </p:cNvCxnSpPr>
          <p:nvPr/>
        </p:nvCxnSpPr>
        <p:spPr>
          <a:xfrm rot="5400000">
            <a:off x="5485613" y="4235000"/>
            <a:ext cx="680400" cy="1123800"/>
          </a:xfrm>
          <a:prstGeom prst="curved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gd447a5a14d_3_0"/>
          <p:cNvCxnSpPr>
            <a:stCxn id="274" idx="2"/>
            <a:endCxn id="292" idx="0"/>
          </p:cNvCxnSpPr>
          <p:nvPr/>
        </p:nvCxnSpPr>
        <p:spPr>
          <a:xfrm rot="-5400000" flipH="1">
            <a:off x="6672263" y="4172150"/>
            <a:ext cx="680400" cy="1249500"/>
          </a:xfrm>
          <a:prstGeom prst="curved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47a5a14d_3_26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d447a5a14d_3_26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(데이터 수집 및 라벨링)</a:t>
            </a:r>
            <a:endParaRPr sz="4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1" name="Google Shape;301;gd447a5a14d_3_26"/>
          <p:cNvSpPr txBox="1"/>
          <p:nvPr/>
        </p:nvSpPr>
        <p:spPr>
          <a:xfrm>
            <a:off x="125900" y="3809525"/>
            <a:ext cx="140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Capture Data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2" name="Google Shape;302;gd447a5a14d_3_26"/>
          <p:cNvSpPr txBox="1"/>
          <p:nvPr/>
        </p:nvSpPr>
        <p:spPr>
          <a:xfrm>
            <a:off x="203900" y="3297125"/>
            <a:ext cx="125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Crop Data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3" name="Google Shape;303;gd447a5a14d_3_26"/>
          <p:cNvSpPr/>
          <p:nvPr/>
        </p:nvSpPr>
        <p:spPr>
          <a:xfrm>
            <a:off x="1598550" y="2979575"/>
            <a:ext cx="7272600" cy="15786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447a5a14d_3_26"/>
          <p:cNvSpPr txBox="1"/>
          <p:nvPr/>
        </p:nvSpPr>
        <p:spPr>
          <a:xfrm>
            <a:off x="1864975" y="3407225"/>
            <a:ext cx="1815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Season7</a:t>
            </a: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 Ep4~16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Season9</a:t>
            </a: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 Ep1~9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5" name="Google Shape;305;gd447a5a14d_3_26"/>
          <p:cNvSpPr txBox="1"/>
          <p:nvPr/>
        </p:nvSpPr>
        <p:spPr>
          <a:xfrm>
            <a:off x="4010538" y="3407225"/>
            <a:ext cx="2462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Season7</a:t>
            </a: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 Ep1~3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Season9</a:t>
            </a: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 Ep10~12, 14~16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6" name="Google Shape;306;gd447a5a14d_3_26"/>
          <p:cNvSpPr txBox="1"/>
          <p:nvPr/>
        </p:nvSpPr>
        <p:spPr>
          <a:xfrm>
            <a:off x="6681600" y="3407225"/>
            <a:ext cx="246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Google Image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(Crop되지 않은 고화질)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307" name="Google Shape;307;gd447a5a14d_3_26"/>
          <p:cNvCxnSpPr/>
          <p:nvPr/>
        </p:nvCxnSpPr>
        <p:spPr>
          <a:xfrm>
            <a:off x="3801888" y="2456525"/>
            <a:ext cx="0" cy="26247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8" name="Google Shape;308;gd447a5a14d_3_26"/>
          <p:cNvCxnSpPr/>
          <p:nvPr/>
        </p:nvCxnSpPr>
        <p:spPr>
          <a:xfrm>
            <a:off x="6581663" y="2456525"/>
            <a:ext cx="0" cy="26247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9" name="Google Shape;309;gd447a5a14d_3_26"/>
          <p:cNvSpPr txBox="1"/>
          <p:nvPr/>
        </p:nvSpPr>
        <p:spPr>
          <a:xfrm>
            <a:off x="1995088" y="2453350"/>
            <a:ext cx="140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Train Data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10" name="Google Shape;310;gd447a5a14d_3_26"/>
          <p:cNvSpPr txBox="1"/>
          <p:nvPr/>
        </p:nvSpPr>
        <p:spPr>
          <a:xfrm>
            <a:off x="4530300" y="2453350"/>
            <a:ext cx="140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Valid Data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11" name="Google Shape;311;gd447a5a14d_3_26"/>
          <p:cNvSpPr txBox="1"/>
          <p:nvPr/>
        </p:nvSpPr>
        <p:spPr>
          <a:xfrm>
            <a:off x="7065513" y="2453350"/>
            <a:ext cx="140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Test Data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12" name="Google Shape;312;gd447a5a14d_3_26"/>
          <p:cNvSpPr/>
          <p:nvPr/>
        </p:nvSpPr>
        <p:spPr>
          <a:xfrm>
            <a:off x="1039075" y="5420450"/>
            <a:ext cx="2641500" cy="989700"/>
          </a:xfrm>
          <a:prstGeom prst="wedgeRoundRectCallout">
            <a:avLst>
              <a:gd name="adj1" fmla="val 40229"/>
              <a:gd name="adj2" fmla="val -93933"/>
              <a:gd name="adj3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데이터의 독립성을 위해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highlight>
                  <a:srgbClr val="FFFF00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에피소드별</a:t>
            </a: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로 데이터를 나눔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13" name="Google Shape;313;gd447a5a14d_3_26"/>
          <p:cNvSpPr txBox="1"/>
          <p:nvPr/>
        </p:nvSpPr>
        <p:spPr>
          <a:xfrm>
            <a:off x="83550" y="1539525"/>
            <a:ext cx="897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Data : 워킹 데드(The Walking Dead), Season7(Ep1~16), Season9(Ep14~16)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03d0b3b54_5_3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d03d0b3b54_5_3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(데이터 수집 및 라벨링)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20" name="Google Shape;320;gd03d0b3b54_5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75" y="2374000"/>
            <a:ext cx="7901049" cy="40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d03d0b3b54_5_3"/>
          <p:cNvSpPr txBox="1"/>
          <p:nvPr/>
        </p:nvSpPr>
        <p:spPr>
          <a:xfrm>
            <a:off x="1481100" y="1496550"/>
            <a:ext cx="618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Crop Data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03d0b3b54_5_16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d03d0b3b54_5_16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(데이터 수집 및 라벨링)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28" name="Google Shape;328;gd03d0b3b54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00" y="2403600"/>
            <a:ext cx="7902576" cy="38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d03d0b3b54_5_16"/>
          <p:cNvSpPr txBox="1"/>
          <p:nvPr/>
        </p:nvSpPr>
        <p:spPr>
          <a:xfrm>
            <a:off x="1481100" y="1496550"/>
            <a:ext cx="618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Capture Data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d35110d17f_5_18"/>
          <p:cNvPicPr preferRelativeResize="0"/>
          <p:nvPr/>
        </p:nvPicPr>
        <p:blipFill rotWithShape="1">
          <a:blip r:embed="rId3">
            <a:alphaModFix amt="22000"/>
          </a:blip>
          <a:srcRect l="7970" t="5849" r="9772" b="3742"/>
          <a:stretch/>
        </p:blipFill>
        <p:spPr>
          <a:xfrm>
            <a:off x="0" y="0"/>
            <a:ext cx="9143998" cy="70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d35110d17f_5_18"/>
          <p:cNvSpPr/>
          <p:nvPr/>
        </p:nvSpPr>
        <p:spPr>
          <a:xfrm>
            <a:off x="714700" y="1763000"/>
            <a:ext cx="3750600" cy="36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gd35110d17f_5_18"/>
          <p:cNvGrpSpPr/>
          <p:nvPr/>
        </p:nvGrpSpPr>
        <p:grpSpPr>
          <a:xfrm>
            <a:off x="1161181" y="2035205"/>
            <a:ext cx="4127960" cy="506513"/>
            <a:chOff x="2964329" y="3157810"/>
            <a:chExt cx="3729635" cy="308643"/>
          </a:xfrm>
        </p:grpSpPr>
        <p:sp>
          <p:nvSpPr>
            <p:cNvPr id="87" name="Google Shape;87;gd35110d17f_5_18"/>
            <p:cNvSpPr txBox="1"/>
            <p:nvPr/>
          </p:nvSpPr>
          <p:spPr>
            <a:xfrm>
              <a:off x="2964329" y="3203952"/>
              <a:ext cx="594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u="sng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800" b="1" u="sng">
                <a:solidFill>
                  <a:srgbClr val="4242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d35110d17f_5_18"/>
            <p:cNvSpPr txBox="1"/>
            <p:nvPr/>
          </p:nvSpPr>
          <p:spPr>
            <a:xfrm>
              <a:off x="3486364" y="3157810"/>
              <a:ext cx="32076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프로젝트 배경</a:t>
              </a:r>
              <a:endParaRPr sz="2400" b="1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89" name="Google Shape;89;gd35110d17f_5_18"/>
          <p:cNvGrpSpPr/>
          <p:nvPr/>
        </p:nvGrpSpPr>
        <p:grpSpPr>
          <a:xfrm>
            <a:off x="1161170" y="3637872"/>
            <a:ext cx="4127961" cy="461806"/>
            <a:chOff x="2964319" y="3381305"/>
            <a:chExt cx="3729636" cy="281400"/>
          </a:xfrm>
        </p:grpSpPr>
        <p:sp>
          <p:nvSpPr>
            <p:cNvPr id="90" name="Google Shape;90;gd35110d17f_5_18"/>
            <p:cNvSpPr txBox="1"/>
            <p:nvPr/>
          </p:nvSpPr>
          <p:spPr>
            <a:xfrm>
              <a:off x="2964319" y="3396695"/>
              <a:ext cx="594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u="sng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800" b="1" u="sng">
                <a:solidFill>
                  <a:srgbClr val="4242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d35110d17f_5_18"/>
            <p:cNvSpPr txBox="1"/>
            <p:nvPr/>
          </p:nvSpPr>
          <p:spPr>
            <a:xfrm>
              <a:off x="3486355" y="3381305"/>
              <a:ext cx="32076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팀 구성 및 역할</a:t>
              </a:r>
              <a:endParaRPr sz="2400" b="1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92" name="Google Shape;92;gd35110d17f_5_18"/>
          <p:cNvSpPr/>
          <p:nvPr/>
        </p:nvSpPr>
        <p:spPr>
          <a:xfrm>
            <a:off x="4737525" y="1763000"/>
            <a:ext cx="3750600" cy="36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gd35110d17f_5_18"/>
          <p:cNvGrpSpPr/>
          <p:nvPr/>
        </p:nvGrpSpPr>
        <p:grpSpPr>
          <a:xfrm>
            <a:off x="5118520" y="2035194"/>
            <a:ext cx="4127961" cy="980229"/>
            <a:chOff x="2964319" y="3461060"/>
            <a:chExt cx="3729636" cy="597300"/>
          </a:xfrm>
        </p:grpSpPr>
        <p:sp>
          <p:nvSpPr>
            <p:cNvPr id="94" name="Google Shape;94;gd35110d17f_5_18"/>
            <p:cNvSpPr txBox="1"/>
            <p:nvPr/>
          </p:nvSpPr>
          <p:spPr>
            <a:xfrm>
              <a:off x="2964319" y="3476449"/>
              <a:ext cx="594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u="sng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800" b="1" u="sng">
                <a:solidFill>
                  <a:srgbClr val="4242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d35110d17f_5_18"/>
            <p:cNvSpPr txBox="1"/>
            <p:nvPr/>
          </p:nvSpPr>
          <p:spPr>
            <a:xfrm>
              <a:off x="3486355" y="3461060"/>
              <a:ext cx="3207600" cy="5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이미지 분류 모델링</a:t>
              </a:r>
              <a:endParaRPr sz="2400" b="1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Do Hyeon"/>
                <a:buChar char="-"/>
              </a:pPr>
              <a:r>
                <a:rPr lang="ko-KR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수행절차 및 방법</a:t>
              </a:r>
              <a:endParaRPr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Do Hyeon"/>
                <a:buChar char="-"/>
              </a:pPr>
              <a:r>
                <a:rPr lang="ko-KR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수행 결과 및 시연</a:t>
              </a:r>
              <a:endParaRPr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96" name="Google Shape;96;gd35110d17f_5_18"/>
          <p:cNvGrpSpPr/>
          <p:nvPr/>
        </p:nvGrpSpPr>
        <p:grpSpPr>
          <a:xfrm>
            <a:off x="5118520" y="3286351"/>
            <a:ext cx="4127965" cy="980229"/>
            <a:chOff x="2964319" y="3609661"/>
            <a:chExt cx="3729640" cy="597300"/>
          </a:xfrm>
        </p:grpSpPr>
        <p:sp>
          <p:nvSpPr>
            <p:cNvPr id="97" name="Google Shape;97;gd35110d17f_5_18"/>
            <p:cNvSpPr txBox="1"/>
            <p:nvPr/>
          </p:nvSpPr>
          <p:spPr>
            <a:xfrm>
              <a:off x="2964319" y="3625053"/>
              <a:ext cx="594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u="sng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800" b="1" u="sng">
                <a:solidFill>
                  <a:srgbClr val="4242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d35110d17f_5_18"/>
            <p:cNvSpPr txBox="1"/>
            <p:nvPr/>
          </p:nvSpPr>
          <p:spPr>
            <a:xfrm>
              <a:off x="3486359" y="3609661"/>
              <a:ext cx="3207600" cy="5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객체 분류 모델링</a:t>
              </a:r>
              <a:endParaRPr sz="2400" b="1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Do Hyeon"/>
                <a:buChar char="-"/>
              </a:pPr>
              <a:r>
                <a:rPr lang="ko-KR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수행절차 및 방법</a:t>
              </a:r>
              <a:endParaRPr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Do Hyeon"/>
                <a:buChar char="-"/>
              </a:pPr>
              <a:r>
                <a:rPr lang="ko-KR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수행 결과 및 시연</a:t>
              </a:r>
              <a:endParaRPr sz="24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99" name="Google Shape;99;gd35110d17f_5_18"/>
          <p:cNvGrpSpPr/>
          <p:nvPr/>
        </p:nvGrpSpPr>
        <p:grpSpPr>
          <a:xfrm>
            <a:off x="5118520" y="4464129"/>
            <a:ext cx="4127961" cy="461806"/>
            <a:chOff x="2964319" y="3713549"/>
            <a:chExt cx="3729636" cy="281400"/>
          </a:xfrm>
        </p:grpSpPr>
        <p:sp>
          <p:nvSpPr>
            <p:cNvPr id="100" name="Google Shape;100;gd35110d17f_5_18"/>
            <p:cNvSpPr txBox="1"/>
            <p:nvPr/>
          </p:nvSpPr>
          <p:spPr>
            <a:xfrm>
              <a:off x="2964319" y="3728938"/>
              <a:ext cx="594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u="sng">
                  <a:solidFill>
                    <a:srgbClr val="42427A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2800" b="1" u="sng">
                <a:solidFill>
                  <a:srgbClr val="4242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d35110d17f_5_18"/>
            <p:cNvSpPr txBox="1"/>
            <p:nvPr/>
          </p:nvSpPr>
          <p:spPr>
            <a:xfrm>
              <a:off x="3486355" y="3713549"/>
              <a:ext cx="32076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느낀점</a:t>
              </a:r>
              <a:endParaRPr sz="2400" b="1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02" name="Google Shape;102;gd35110d17f_5_18"/>
          <p:cNvSpPr txBox="1"/>
          <p:nvPr/>
        </p:nvSpPr>
        <p:spPr>
          <a:xfrm>
            <a:off x="1740960" y="2411522"/>
            <a:ext cx="3550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주제 소개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활용 방안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활용 사례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프로젝트 개요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" name="Google Shape;103;gd35110d17f_5_18"/>
          <p:cNvSpPr txBox="1"/>
          <p:nvPr/>
        </p:nvSpPr>
        <p:spPr>
          <a:xfrm>
            <a:off x="1740960" y="3983101"/>
            <a:ext cx="3550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팀 소개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-"/>
            </a:pPr>
            <a:r>
              <a:rPr lang="ko-KR">
                <a:latin typeface="Do Hyeon"/>
                <a:ea typeface="Do Hyeon"/>
                <a:cs typeface="Do Hyeon"/>
                <a:sym typeface="Do Hyeon"/>
              </a:rPr>
              <a:t>역할 분담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447a5a14d_3_77"/>
          <p:cNvSpPr/>
          <p:nvPr/>
        </p:nvSpPr>
        <p:spPr>
          <a:xfrm>
            <a:off x="435325" y="2484275"/>
            <a:ext cx="2476800" cy="27759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d447a5a14d_3_77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d447a5a14d_3_77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(데이터 수집 및 라벨링)</a:t>
            </a:r>
            <a:endParaRPr sz="4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7" name="Google Shape;337;gd447a5a14d_3_77"/>
          <p:cNvSpPr txBox="1"/>
          <p:nvPr/>
        </p:nvSpPr>
        <p:spPr>
          <a:xfrm>
            <a:off x="2650050" y="1496550"/>
            <a:ext cx="384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Crop Data : 얼굴만 자른 사진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38" name="Google Shape;338;gd447a5a14d_3_77"/>
          <p:cNvSpPr/>
          <p:nvPr/>
        </p:nvSpPr>
        <p:spPr>
          <a:xfrm>
            <a:off x="708425" y="2826675"/>
            <a:ext cx="613800" cy="613800"/>
          </a:xfrm>
          <a:prstGeom prst="smileyFace">
            <a:avLst>
              <a:gd name="adj" fmla="val 4653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d447a5a14d_3_77"/>
          <p:cNvSpPr txBox="1"/>
          <p:nvPr/>
        </p:nvSpPr>
        <p:spPr>
          <a:xfrm>
            <a:off x="2870575" y="3289575"/>
            <a:ext cx="344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Image Augmentation(이미지 증강)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40" name="Google Shape;340;gd447a5a14d_3_77"/>
          <p:cNvSpPr txBox="1"/>
          <p:nvPr/>
        </p:nvSpPr>
        <p:spPr>
          <a:xfrm>
            <a:off x="2959338" y="3720675"/>
            <a:ext cx="3029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anum Gothic Coding"/>
              <a:buChar char="●"/>
            </a:pPr>
            <a:r>
              <a:rPr lang="ko-KR" sz="1500" b="1">
                <a:latin typeface="Nanum Gothic Coding"/>
                <a:ea typeface="Nanum Gothic Coding"/>
                <a:cs typeface="Nanum Gothic Coding"/>
                <a:sym typeface="Nanum Gothic Coding"/>
              </a:rPr>
              <a:t>rotation = 90</a:t>
            </a:r>
            <a:endParaRPr sz="1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anum Gothic Coding"/>
              <a:buChar char="●"/>
            </a:pPr>
            <a:r>
              <a:rPr lang="ko-KR" sz="1500" b="1">
                <a:latin typeface="Nanum Gothic Coding"/>
                <a:ea typeface="Nanum Gothic Coding"/>
                <a:cs typeface="Nanum Gothic Coding"/>
                <a:sym typeface="Nanum Gothic Coding"/>
              </a:rPr>
              <a:t>horizontal_flip = True</a:t>
            </a:r>
            <a:endParaRPr sz="1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anum Gothic Coding"/>
              <a:buChar char="●"/>
            </a:pPr>
            <a:r>
              <a:rPr lang="ko-KR" sz="1500" b="1">
                <a:latin typeface="Nanum Gothic Coding"/>
                <a:ea typeface="Nanum Gothic Coding"/>
                <a:cs typeface="Nanum Gothic Coding"/>
                <a:sym typeface="Nanum Gothic Coding"/>
              </a:rPr>
              <a:t>vertical_flip = True</a:t>
            </a:r>
            <a:endParaRPr sz="15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41" name="Google Shape;341;gd447a5a14d_3_77"/>
          <p:cNvSpPr/>
          <p:nvPr/>
        </p:nvSpPr>
        <p:spPr>
          <a:xfrm>
            <a:off x="1322225" y="3536663"/>
            <a:ext cx="613800" cy="613800"/>
          </a:xfrm>
          <a:prstGeom prst="smileyFace">
            <a:avLst>
              <a:gd name="adj" fmla="val 4653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d447a5a14d_3_77"/>
          <p:cNvSpPr/>
          <p:nvPr/>
        </p:nvSpPr>
        <p:spPr>
          <a:xfrm>
            <a:off x="2102425" y="3936875"/>
            <a:ext cx="613800" cy="613800"/>
          </a:xfrm>
          <a:prstGeom prst="smileyFace">
            <a:avLst>
              <a:gd name="adj" fmla="val 4653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d447a5a14d_3_77"/>
          <p:cNvSpPr/>
          <p:nvPr/>
        </p:nvSpPr>
        <p:spPr>
          <a:xfrm rot="3271676">
            <a:off x="664676" y="4144504"/>
            <a:ext cx="639490" cy="639490"/>
          </a:xfrm>
          <a:prstGeom prst="smileyFace">
            <a:avLst>
              <a:gd name="adj" fmla="val -4653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d447a5a14d_3_77"/>
          <p:cNvSpPr/>
          <p:nvPr/>
        </p:nvSpPr>
        <p:spPr>
          <a:xfrm rot="9005507">
            <a:off x="1776618" y="2813793"/>
            <a:ext cx="639575" cy="639575"/>
          </a:xfrm>
          <a:prstGeom prst="smileyFace">
            <a:avLst>
              <a:gd name="adj" fmla="val -4653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d447a5a14d_3_77"/>
          <p:cNvSpPr/>
          <p:nvPr/>
        </p:nvSpPr>
        <p:spPr>
          <a:xfrm rot="-4003849">
            <a:off x="1517533" y="4423089"/>
            <a:ext cx="639410" cy="639410"/>
          </a:xfrm>
          <a:prstGeom prst="smileyFace">
            <a:avLst>
              <a:gd name="adj" fmla="val -4653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d447a5a14d_3_77"/>
          <p:cNvSpPr/>
          <p:nvPr/>
        </p:nvSpPr>
        <p:spPr>
          <a:xfrm>
            <a:off x="6231875" y="2484275"/>
            <a:ext cx="2476800" cy="27759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d447a5a14d_3_77"/>
          <p:cNvSpPr/>
          <p:nvPr/>
        </p:nvSpPr>
        <p:spPr>
          <a:xfrm rot="2119758">
            <a:off x="6504914" y="2826675"/>
            <a:ext cx="613722" cy="613722"/>
          </a:xfrm>
          <a:prstGeom prst="smileyFace">
            <a:avLst>
              <a:gd name="adj" fmla="val 4653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d447a5a14d_3_77"/>
          <p:cNvSpPr/>
          <p:nvPr/>
        </p:nvSpPr>
        <p:spPr>
          <a:xfrm rot="9909742">
            <a:off x="7118699" y="3536602"/>
            <a:ext cx="613869" cy="613869"/>
          </a:xfrm>
          <a:prstGeom prst="smileyFace">
            <a:avLst>
              <a:gd name="adj" fmla="val 4653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d447a5a14d_3_77"/>
          <p:cNvSpPr/>
          <p:nvPr/>
        </p:nvSpPr>
        <p:spPr>
          <a:xfrm rot="-5542877">
            <a:off x="7899006" y="3936974"/>
            <a:ext cx="613730" cy="613730"/>
          </a:xfrm>
          <a:prstGeom prst="smileyFace">
            <a:avLst>
              <a:gd name="adj" fmla="val 4653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d447a5a14d_3_77"/>
          <p:cNvSpPr/>
          <p:nvPr/>
        </p:nvSpPr>
        <p:spPr>
          <a:xfrm rot="-4784017">
            <a:off x="6461255" y="4144393"/>
            <a:ext cx="639641" cy="639641"/>
          </a:xfrm>
          <a:prstGeom prst="smileyFace">
            <a:avLst>
              <a:gd name="adj" fmla="val -4653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d447a5a14d_3_77"/>
          <p:cNvSpPr/>
          <p:nvPr/>
        </p:nvSpPr>
        <p:spPr>
          <a:xfrm rot="-9719904">
            <a:off x="7573091" y="2813615"/>
            <a:ext cx="639715" cy="639715"/>
          </a:xfrm>
          <a:prstGeom prst="smileyFace">
            <a:avLst>
              <a:gd name="adj" fmla="val -4653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d447a5a14d_3_77"/>
          <p:cNvSpPr/>
          <p:nvPr/>
        </p:nvSpPr>
        <p:spPr>
          <a:xfrm rot="991293">
            <a:off x="7314093" y="4423080"/>
            <a:ext cx="639295" cy="639295"/>
          </a:xfrm>
          <a:prstGeom prst="smileyFace">
            <a:avLst>
              <a:gd name="adj" fmla="val -4653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3" name="Google Shape;353;gd447a5a14d_3_77"/>
          <p:cNvCxnSpPr/>
          <p:nvPr/>
        </p:nvCxnSpPr>
        <p:spPr>
          <a:xfrm>
            <a:off x="3034950" y="3202988"/>
            <a:ext cx="3074100" cy="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gd447a5a14d_3_77"/>
          <p:cNvSpPr txBox="1"/>
          <p:nvPr/>
        </p:nvSpPr>
        <p:spPr>
          <a:xfrm>
            <a:off x="538475" y="6046450"/>
            <a:ext cx="505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※ But Capture Data는 이미지 증강이 학습에 방해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55" name="Google Shape;355;gd447a5a14d_3_77"/>
          <p:cNvSpPr txBox="1"/>
          <p:nvPr/>
        </p:nvSpPr>
        <p:spPr>
          <a:xfrm>
            <a:off x="948175" y="5247475"/>
            <a:ext cx="145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Data Set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56" name="Google Shape;356;gd447a5a14d_3_77"/>
          <p:cNvSpPr txBox="1"/>
          <p:nvPr/>
        </p:nvSpPr>
        <p:spPr>
          <a:xfrm>
            <a:off x="6744725" y="5247475"/>
            <a:ext cx="145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Data Set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447a5a14d_1_131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d447a5a14d_1_131"/>
          <p:cNvSpPr txBox="1"/>
          <p:nvPr/>
        </p:nvSpPr>
        <p:spPr>
          <a:xfrm>
            <a:off x="271550" y="376100"/>
            <a:ext cx="87711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(Vanilla CNN Modeling)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3" name="Google Shape;363;gd447a5a14d_1_131"/>
          <p:cNvSpPr txBox="1"/>
          <p:nvPr/>
        </p:nvSpPr>
        <p:spPr>
          <a:xfrm>
            <a:off x="900125" y="2516100"/>
            <a:ext cx="38931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AutoNum type="arabicPeriod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3가지 activation 함수와 3가지 optimizer를 조합해 소규모 데이터로 테스트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AutoNum type="alphaLcPeriod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activation : ReLU / LeakyReLU / PReLU 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AutoNum type="alphaLcPeriod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optimizer : Adam / Adagrad / rmsprop 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최종 조합 : ReLU + Adam(lr = 0.0001)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64" name="Google Shape;364;gd447a5a14d_1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901" y="1989150"/>
            <a:ext cx="2689425" cy="391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447a5a14d_1_138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d447a5a14d_1_138"/>
          <p:cNvSpPr txBox="1"/>
          <p:nvPr/>
        </p:nvSpPr>
        <p:spPr>
          <a:xfrm>
            <a:off x="271550" y="376100"/>
            <a:ext cx="87711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(Vanilla CNN Modeling)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1" name="Google Shape;371;gd447a5a14d_1_138"/>
          <p:cNvSpPr txBox="1"/>
          <p:nvPr/>
        </p:nvSpPr>
        <p:spPr>
          <a:xfrm>
            <a:off x="606000" y="2708275"/>
            <a:ext cx="39315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AutoNum type="arabicPeriod" startAt="2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2번 데이터셋(crop)으로 모델링 수행 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Input shape(200,200,3)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Output shape(12,12,256)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activation : ReLU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optimizer : adam(learning rate 0.0001)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EarlyStopping/ Model Checkpoint 적용 : Loss기준으로 monitor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Dropout layer 추가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72" name="Google Shape;372;gd447a5a14d_1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325" y="1671513"/>
            <a:ext cx="4090875" cy="491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447a5a14d_1_145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d447a5a14d_1_145"/>
          <p:cNvSpPr txBox="1"/>
          <p:nvPr/>
        </p:nvSpPr>
        <p:spPr>
          <a:xfrm>
            <a:off x="271550" y="376100"/>
            <a:ext cx="87711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(Vanilla CNN Modeling)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9" name="Google Shape;379;gd447a5a14d_1_145"/>
          <p:cNvSpPr txBox="1"/>
          <p:nvPr/>
        </p:nvSpPr>
        <p:spPr>
          <a:xfrm>
            <a:off x="900125" y="1113450"/>
            <a:ext cx="4897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AutoNum type="arabicPeriod" startAt="3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검증데이터 셋으로 테스트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80" name="Google Shape;380;gd447a5a14d_1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925" y="1743525"/>
            <a:ext cx="6222327" cy="46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d447a5a14d_1_145"/>
          <p:cNvSpPr txBox="1"/>
          <p:nvPr/>
        </p:nvSpPr>
        <p:spPr>
          <a:xfrm>
            <a:off x="0" y="63058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Validation Result = &gt; </a:t>
            </a: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Loss : 0.15760 / Accuracy : 0.94130 / Recall : 0.90503 / Precision : 0.93103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82" name="Google Shape;382;gd447a5a14d_1_145"/>
          <p:cNvSpPr/>
          <p:nvPr/>
        </p:nvSpPr>
        <p:spPr>
          <a:xfrm>
            <a:off x="7698250" y="1060975"/>
            <a:ext cx="11841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Crop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447a5a14d_1_153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d447a5a14d_1_153"/>
          <p:cNvSpPr txBox="1"/>
          <p:nvPr/>
        </p:nvSpPr>
        <p:spPr>
          <a:xfrm>
            <a:off x="271550" y="376100"/>
            <a:ext cx="87711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(Vanilla CNN Modeling)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9" name="Google Shape;389;gd447a5a14d_1_153"/>
          <p:cNvSpPr txBox="1"/>
          <p:nvPr/>
        </p:nvSpPr>
        <p:spPr>
          <a:xfrm>
            <a:off x="821675" y="2403500"/>
            <a:ext cx="42666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AutoNum type="arabicPeriod" startAt="4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1번 원본이미지셋(non crop)으로 모델링 재수행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Input shape(200,200,3)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Output shape(12,12,256)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activation : ReLU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optimizer : adam(learning rate </a:t>
            </a: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0.00001</a:t>
            </a: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)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EarlyStopping/ Model Checkpoint 적용 : Loss기준으로 monitor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Batch Normalization layer ,Dropout layer 추가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90" name="Google Shape;390;gd447a5a14d_1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987" y="1418700"/>
            <a:ext cx="2733025" cy="52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d447a5a14d_1_153"/>
          <p:cNvSpPr/>
          <p:nvPr/>
        </p:nvSpPr>
        <p:spPr>
          <a:xfrm>
            <a:off x="5037375" y="1832550"/>
            <a:ext cx="156600" cy="1566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d447a5a14d_1_153"/>
          <p:cNvSpPr/>
          <p:nvPr/>
        </p:nvSpPr>
        <p:spPr>
          <a:xfrm>
            <a:off x="5037375" y="2234050"/>
            <a:ext cx="156600" cy="1566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d447a5a14d_1_153"/>
          <p:cNvSpPr/>
          <p:nvPr/>
        </p:nvSpPr>
        <p:spPr>
          <a:xfrm>
            <a:off x="5037375" y="2760600"/>
            <a:ext cx="156600" cy="1566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d447a5a14d_1_153"/>
          <p:cNvSpPr/>
          <p:nvPr/>
        </p:nvSpPr>
        <p:spPr>
          <a:xfrm>
            <a:off x="5037375" y="3162100"/>
            <a:ext cx="156600" cy="1566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d447a5a14d_1_153"/>
          <p:cNvSpPr/>
          <p:nvPr/>
        </p:nvSpPr>
        <p:spPr>
          <a:xfrm>
            <a:off x="5037375" y="3712800"/>
            <a:ext cx="156600" cy="1566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d447a5a14d_1_153"/>
          <p:cNvSpPr/>
          <p:nvPr/>
        </p:nvSpPr>
        <p:spPr>
          <a:xfrm>
            <a:off x="5037375" y="4114300"/>
            <a:ext cx="156600" cy="1566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d447a5a14d_1_153"/>
          <p:cNvSpPr/>
          <p:nvPr/>
        </p:nvSpPr>
        <p:spPr>
          <a:xfrm>
            <a:off x="5037375" y="4704700"/>
            <a:ext cx="156600" cy="156600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447a5a14d_1_167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d447a5a14d_1_167"/>
          <p:cNvSpPr txBox="1"/>
          <p:nvPr/>
        </p:nvSpPr>
        <p:spPr>
          <a:xfrm>
            <a:off x="271550" y="376100"/>
            <a:ext cx="87711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(Vanilla CNN Modeling)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4" name="Google Shape;404;gd447a5a14d_1_167"/>
          <p:cNvSpPr txBox="1"/>
          <p:nvPr/>
        </p:nvSpPr>
        <p:spPr>
          <a:xfrm>
            <a:off x="900125" y="1113450"/>
            <a:ext cx="8244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AutoNum type="arabicPeriod" startAt="5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검증데이터 셋으로 다시 테스트 =&gt; 최적화 시도에도 불구하고 과적합 현상 발생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05" name="Google Shape;405;gd447a5a14d_1_167"/>
          <p:cNvSpPr txBox="1"/>
          <p:nvPr/>
        </p:nvSpPr>
        <p:spPr>
          <a:xfrm>
            <a:off x="0" y="63820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Validation Result = &gt; </a:t>
            </a: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Loss : 0.51290 / Accuracy : 0.75103 / Recall : 0.55556 / Precision : 0.51980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406" name="Google Shape;406;gd447a5a14d_1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225" y="1782300"/>
            <a:ext cx="6210742" cy="4675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d447a5a14d_1_167"/>
          <p:cNvSpPr/>
          <p:nvPr/>
        </p:nvSpPr>
        <p:spPr>
          <a:xfrm>
            <a:off x="7580450" y="1060975"/>
            <a:ext cx="13020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Capture Data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447a5a14d_3_118"/>
          <p:cNvSpPr/>
          <p:nvPr/>
        </p:nvSpPr>
        <p:spPr>
          <a:xfrm>
            <a:off x="1010875" y="2247750"/>
            <a:ext cx="1218300" cy="23517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Untrainable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13" name="Google Shape;413;gd447a5a14d_3_118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d447a5a14d_3_118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(Transfer Learning Modeling)</a:t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5" name="Google Shape;415;gd447a5a14d_3_118"/>
          <p:cNvSpPr txBox="1"/>
          <p:nvPr/>
        </p:nvSpPr>
        <p:spPr>
          <a:xfrm>
            <a:off x="152400" y="3230500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Base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16" name="Google Shape;416;gd447a5a14d_3_118"/>
          <p:cNvSpPr txBox="1"/>
          <p:nvPr/>
        </p:nvSpPr>
        <p:spPr>
          <a:xfrm>
            <a:off x="192625" y="5903650"/>
            <a:ext cx="290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anum Gothic Coding"/>
                <a:ea typeface="Nanum Gothic Coding"/>
                <a:cs typeface="Nanum Gothic Coding"/>
                <a:sym typeface="Nanum Gothic Coding"/>
              </a:rPr>
              <a:t>VGG16    VGG19    ResNet50    InceptionV3    </a:t>
            </a:r>
            <a:r>
              <a:rPr lang="en-US" altLang="ko-KR" dirty="0">
                <a:latin typeface="Nanum Gothic Coding"/>
                <a:ea typeface="Nanum Gothic Coding"/>
                <a:cs typeface="Nanum Gothic Coding"/>
                <a:sym typeface="Nanum Gothic Coding"/>
              </a:rPr>
              <a:t>X</a:t>
            </a:r>
            <a:r>
              <a:rPr lang="ko-KR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ception</a:t>
            </a:r>
            <a:endParaRPr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17" name="Google Shape;417;gd447a5a14d_3_118"/>
          <p:cNvSpPr/>
          <p:nvPr/>
        </p:nvSpPr>
        <p:spPr>
          <a:xfrm>
            <a:off x="1010875" y="4718875"/>
            <a:ext cx="1218300" cy="7653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18" name="Google Shape;418;gd447a5a14d_3_118"/>
          <p:cNvSpPr txBox="1"/>
          <p:nvPr/>
        </p:nvSpPr>
        <p:spPr>
          <a:xfrm>
            <a:off x="152400" y="4858013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Top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19" name="Google Shape;419;gd447a5a14d_3_118"/>
          <p:cNvSpPr/>
          <p:nvPr/>
        </p:nvSpPr>
        <p:spPr>
          <a:xfrm>
            <a:off x="4699112" y="2247750"/>
            <a:ext cx="1218300" cy="23517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Untrainable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20" name="Google Shape;420;gd447a5a14d_3_118"/>
          <p:cNvSpPr txBox="1"/>
          <p:nvPr/>
        </p:nvSpPr>
        <p:spPr>
          <a:xfrm>
            <a:off x="3734350" y="3230500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Base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21" name="Google Shape;421;gd447a5a14d_3_118"/>
          <p:cNvSpPr/>
          <p:nvPr/>
        </p:nvSpPr>
        <p:spPr>
          <a:xfrm>
            <a:off x="4699112" y="4718875"/>
            <a:ext cx="1218300" cy="7653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22" name="Google Shape;422;gd447a5a14d_3_118"/>
          <p:cNvSpPr txBox="1"/>
          <p:nvPr/>
        </p:nvSpPr>
        <p:spPr>
          <a:xfrm>
            <a:off x="3734350" y="4858013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Top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23" name="Google Shape;423;gd447a5a14d_3_118"/>
          <p:cNvCxnSpPr/>
          <p:nvPr/>
        </p:nvCxnSpPr>
        <p:spPr>
          <a:xfrm>
            <a:off x="6127025" y="4244813"/>
            <a:ext cx="12648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gd447a5a14d_3_118"/>
          <p:cNvSpPr txBox="1"/>
          <p:nvPr/>
        </p:nvSpPr>
        <p:spPr>
          <a:xfrm>
            <a:off x="6533350" y="3230500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Base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25" name="Google Shape;425;gd447a5a14d_3_118"/>
          <p:cNvSpPr/>
          <p:nvPr/>
        </p:nvSpPr>
        <p:spPr>
          <a:xfrm>
            <a:off x="7579436" y="4718875"/>
            <a:ext cx="1218300" cy="7653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26" name="Google Shape;426;gd447a5a14d_3_118"/>
          <p:cNvSpPr txBox="1"/>
          <p:nvPr/>
        </p:nvSpPr>
        <p:spPr>
          <a:xfrm>
            <a:off x="6533350" y="4858013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Top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27" name="Google Shape;427;gd447a5a14d_3_118"/>
          <p:cNvSpPr txBox="1"/>
          <p:nvPr/>
        </p:nvSpPr>
        <p:spPr>
          <a:xfrm>
            <a:off x="4124675" y="6011350"/>
            <a:ext cx="40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anum Gothic Coding"/>
                <a:ea typeface="Nanum Gothic Coding"/>
                <a:cs typeface="Nanum Gothic Coding"/>
                <a:sym typeface="Nanum Gothic Coding"/>
              </a:rPr>
              <a:t>VGG19    InceptionV3    </a:t>
            </a:r>
            <a:r>
              <a:rPr lang="en-US" altLang="ko-KR" dirty="0">
                <a:latin typeface="Nanum Gothic Coding"/>
                <a:ea typeface="Nanum Gothic Coding"/>
                <a:cs typeface="Nanum Gothic Coding"/>
                <a:sym typeface="Nanum Gothic Coding"/>
              </a:rPr>
              <a:t>X</a:t>
            </a:r>
            <a:r>
              <a:rPr lang="ko-KR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ception</a:t>
            </a:r>
            <a:endParaRPr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28" name="Google Shape;428;gd447a5a14d_3_118"/>
          <p:cNvSpPr/>
          <p:nvPr/>
        </p:nvSpPr>
        <p:spPr>
          <a:xfrm>
            <a:off x="7579436" y="2247750"/>
            <a:ext cx="1218300" cy="23517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d447a5a14d_3_118"/>
          <p:cNvSpPr txBox="1"/>
          <p:nvPr/>
        </p:nvSpPr>
        <p:spPr>
          <a:xfrm>
            <a:off x="7552125" y="3096550"/>
            <a:ext cx="12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Untrainable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0" name="Google Shape;430;gd447a5a14d_3_118"/>
          <p:cNvSpPr txBox="1"/>
          <p:nvPr/>
        </p:nvSpPr>
        <p:spPr>
          <a:xfrm>
            <a:off x="7552125" y="4106038"/>
            <a:ext cx="12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31" name="Google Shape;431;gd447a5a14d_3_118"/>
          <p:cNvCxnSpPr/>
          <p:nvPr/>
        </p:nvCxnSpPr>
        <p:spPr>
          <a:xfrm rot="10800000">
            <a:off x="7456125" y="4033313"/>
            <a:ext cx="1464900" cy="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2" name="Google Shape;432;gd447a5a14d_3_118"/>
          <p:cNvCxnSpPr/>
          <p:nvPr/>
        </p:nvCxnSpPr>
        <p:spPr>
          <a:xfrm>
            <a:off x="3325375" y="1825525"/>
            <a:ext cx="0" cy="42036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3" name="Google Shape;433;gd447a5a14d_3_118"/>
          <p:cNvSpPr txBox="1"/>
          <p:nvPr/>
        </p:nvSpPr>
        <p:spPr>
          <a:xfrm>
            <a:off x="2657125" y="2597850"/>
            <a:ext cx="1272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sz="9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d447a5a14d_3_118"/>
          <p:cNvSpPr/>
          <p:nvPr/>
        </p:nvSpPr>
        <p:spPr>
          <a:xfrm>
            <a:off x="5454868" y="5935175"/>
            <a:ext cx="1088700" cy="535800"/>
          </a:xfrm>
          <a:prstGeom prst="roundRect">
            <a:avLst>
              <a:gd name="adj" fmla="val 758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5" name="Google Shape;435;gd447a5a14d_3_118"/>
          <p:cNvSpPr txBox="1"/>
          <p:nvPr/>
        </p:nvSpPr>
        <p:spPr>
          <a:xfrm>
            <a:off x="5974175" y="1420713"/>
            <a:ext cx="157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Fine Tuning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6" name="Google Shape;436;gd447a5a14d_3_118"/>
          <p:cNvSpPr txBox="1"/>
          <p:nvPr/>
        </p:nvSpPr>
        <p:spPr>
          <a:xfrm>
            <a:off x="1010875" y="1420713"/>
            <a:ext cx="127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전이학습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7" name="Google Shape;437;gd447a5a14d_3_118"/>
          <p:cNvSpPr/>
          <p:nvPr/>
        </p:nvSpPr>
        <p:spPr>
          <a:xfrm>
            <a:off x="6724300" y="5935175"/>
            <a:ext cx="931200" cy="535800"/>
          </a:xfrm>
          <a:prstGeom prst="roundRect">
            <a:avLst>
              <a:gd name="adj" fmla="val 758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8" name="Google Shape;438;gd447a5a14d_3_118"/>
          <p:cNvSpPr txBox="1"/>
          <p:nvPr/>
        </p:nvSpPr>
        <p:spPr>
          <a:xfrm>
            <a:off x="5560993" y="5547650"/>
            <a:ext cx="8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Crop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39" name="Google Shape;439;gd447a5a14d_3_118"/>
          <p:cNvSpPr txBox="1"/>
          <p:nvPr/>
        </p:nvSpPr>
        <p:spPr>
          <a:xfrm>
            <a:off x="6721000" y="5547650"/>
            <a:ext cx="8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Capture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40" name="Google Shape;440;gd447a5a14d_3_118"/>
          <p:cNvSpPr txBox="1"/>
          <p:nvPr/>
        </p:nvSpPr>
        <p:spPr>
          <a:xfrm>
            <a:off x="4671800" y="1849213"/>
            <a:ext cx="12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10 epcohs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41" name="Google Shape;441;gd447a5a14d_3_118"/>
          <p:cNvSpPr txBox="1"/>
          <p:nvPr/>
        </p:nvSpPr>
        <p:spPr>
          <a:xfrm>
            <a:off x="7456125" y="1849213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50~100 epcohs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42" name="Google Shape;442;gd447a5a14d_3_118"/>
          <p:cNvSpPr txBox="1"/>
          <p:nvPr/>
        </p:nvSpPr>
        <p:spPr>
          <a:xfrm>
            <a:off x="914875" y="1849213"/>
            <a:ext cx="14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50~100 epcohs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443" name="Google Shape;443;gd447a5a14d_3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5245136" y="5684891"/>
            <a:ext cx="329689" cy="32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d447a5a14d_3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06537">
            <a:off x="7533906" y="5669479"/>
            <a:ext cx="329688" cy="32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447a5a14d_3_175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d447a5a14d_3_175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(Fine Tuning InceptionV3 Modeling)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51" name="Google Shape;451;gd447a5a14d_3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00" y="1784900"/>
            <a:ext cx="9401143" cy="3657063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d447a5a14d_3_175"/>
          <p:cNvSpPr txBox="1"/>
          <p:nvPr/>
        </p:nvSpPr>
        <p:spPr>
          <a:xfrm>
            <a:off x="4783200" y="6534900"/>
            <a:ext cx="420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출처 : https://cloud.google.com/tpu/docs/inception-v3-advanced?hl=ko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gd447a5a14d_3_175"/>
          <p:cNvSpPr txBox="1"/>
          <p:nvPr/>
        </p:nvSpPr>
        <p:spPr>
          <a:xfrm>
            <a:off x="3420450" y="5355975"/>
            <a:ext cx="230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InceptionV3  구조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54" name="Google Shape;454;gd447a5a14d_3_175"/>
          <p:cNvSpPr/>
          <p:nvPr/>
        </p:nvSpPr>
        <p:spPr>
          <a:xfrm>
            <a:off x="7698250" y="1060975"/>
            <a:ext cx="11841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Crop Data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447a5a14d_3_255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d447a5a14d_3_255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(Fine Tuning InceptionV3 Modeling)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1" name="Google Shape;461;gd447a5a14d_3_255"/>
          <p:cNvSpPr/>
          <p:nvPr/>
        </p:nvSpPr>
        <p:spPr>
          <a:xfrm>
            <a:off x="7698250" y="1060975"/>
            <a:ext cx="11841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Crop Data</a:t>
            </a:r>
            <a:endParaRPr/>
          </a:p>
        </p:txBody>
      </p:sp>
      <p:sp>
        <p:nvSpPr>
          <p:cNvPr id="462" name="Google Shape;462;gd447a5a14d_3_255"/>
          <p:cNvSpPr txBox="1"/>
          <p:nvPr/>
        </p:nvSpPr>
        <p:spPr>
          <a:xfrm>
            <a:off x="271550" y="5546175"/>
            <a:ext cx="155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Epoch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Learning Rate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63" name="Google Shape;463;gd447a5a14d_3_255"/>
          <p:cNvSpPr txBox="1"/>
          <p:nvPr/>
        </p:nvSpPr>
        <p:spPr>
          <a:xfrm>
            <a:off x="1673500" y="5546175"/>
            <a:ext cx="1329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10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0.00001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64" name="Google Shape;464;gd447a5a14d_3_255"/>
          <p:cNvSpPr txBox="1"/>
          <p:nvPr/>
        </p:nvSpPr>
        <p:spPr>
          <a:xfrm>
            <a:off x="6141500" y="5538225"/>
            <a:ext cx="1329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50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0.0000005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65" name="Google Shape;465;gd447a5a14d_3_255"/>
          <p:cNvSpPr/>
          <p:nvPr/>
        </p:nvSpPr>
        <p:spPr>
          <a:xfrm>
            <a:off x="1728862" y="1916063"/>
            <a:ext cx="1218300" cy="23517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Untrainable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66" name="Google Shape;466;gd447a5a14d_3_255"/>
          <p:cNvSpPr txBox="1"/>
          <p:nvPr/>
        </p:nvSpPr>
        <p:spPr>
          <a:xfrm>
            <a:off x="93550" y="2775813"/>
            <a:ext cx="163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InceptionV3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Base Layer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67" name="Google Shape;467;gd447a5a14d_3_255"/>
          <p:cNvSpPr/>
          <p:nvPr/>
        </p:nvSpPr>
        <p:spPr>
          <a:xfrm>
            <a:off x="1728862" y="4387188"/>
            <a:ext cx="1218300" cy="7653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68" name="Google Shape;468;gd447a5a14d_3_255"/>
          <p:cNvSpPr txBox="1"/>
          <p:nvPr/>
        </p:nvSpPr>
        <p:spPr>
          <a:xfrm>
            <a:off x="764100" y="4526325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Top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69" name="Google Shape;469;gd447a5a14d_3_255"/>
          <p:cNvCxnSpPr/>
          <p:nvPr/>
        </p:nvCxnSpPr>
        <p:spPr>
          <a:xfrm>
            <a:off x="3706450" y="3974450"/>
            <a:ext cx="16779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gd447a5a14d_3_255"/>
          <p:cNvSpPr/>
          <p:nvPr/>
        </p:nvSpPr>
        <p:spPr>
          <a:xfrm>
            <a:off x="6197586" y="4387188"/>
            <a:ext cx="1218300" cy="7653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71" name="Google Shape;471;gd447a5a14d_3_255"/>
          <p:cNvSpPr txBox="1"/>
          <p:nvPr/>
        </p:nvSpPr>
        <p:spPr>
          <a:xfrm>
            <a:off x="5151500" y="4526325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Top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72" name="Google Shape;472;gd447a5a14d_3_255"/>
          <p:cNvSpPr/>
          <p:nvPr/>
        </p:nvSpPr>
        <p:spPr>
          <a:xfrm>
            <a:off x="6197586" y="1916063"/>
            <a:ext cx="1218300" cy="23517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d447a5a14d_3_255"/>
          <p:cNvSpPr txBox="1"/>
          <p:nvPr/>
        </p:nvSpPr>
        <p:spPr>
          <a:xfrm>
            <a:off x="6170275" y="2764863"/>
            <a:ext cx="12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Untrainable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74" name="Google Shape;474;gd447a5a14d_3_255"/>
          <p:cNvSpPr txBox="1"/>
          <p:nvPr/>
        </p:nvSpPr>
        <p:spPr>
          <a:xfrm>
            <a:off x="6170275" y="3774350"/>
            <a:ext cx="12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75" name="Google Shape;475;gd447a5a14d_3_255"/>
          <p:cNvCxnSpPr/>
          <p:nvPr/>
        </p:nvCxnSpPr>
        <p:spPr>
          <a:xfrm rot="10800000">
            <a:off x="6074275" y="3701625"/>
            <a:ext cx="1464900" cy="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76" name="Google Shape;476;gd447a5a14d_3_255"/>
          <p:cNvSpPr txBox="1"/>
          <p:nvPr/>
        </p:nvSpPr>
        <p:spPr>
          <a:xfrm>
            <a:off x="4563500" y="2775813"/>
            <a:ext cx="163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InceptionV3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Base Layer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77" name="Google Shape;477;gd447a5a14d_3_255"/>
          <p:cNvSpPr txBox="1"/>
          <p:nvPr/>
        </p:nvSpPr>
        <p:spPr>
          <a:xfrm>
            <a:off x="7415138" y="2862013"/>
            <a:ext cx="163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layers[:280]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78" name="Google Shape;478;gd447a5a14d_3_255"/>
          <p:cNvSpPr txBox="1"/>
          <p:nvPr/>
        </p:nvSpPr>
        <p:spPr>
          <a:xfrm>
            <a:off x="7415138" y="3758913"/>
            <a:ext cx="163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layers[280:]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479" name="Google Shape;479;gd447a5a14d_3_255"/>
          <p:cNvCxnSpPr/>
          <p:nvPr/>
        </p:nvCxnSpPr>
        <p:spPr>
          <a:xfrm>
            <a:off x="3706450" y="5946375"/>
            <a:ext cx="16779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447a5a14d_3_24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d447a5a14d_3_240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(Fine Tuning InceptionV3 Modeling)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86" name="Google Shape;486;gd447a5a14d_3_240"/>
          <p:cNvSpPr txBox="1"/>
          <p:nvPr/>
        </p:nvSpPr>
        <p:spPr>
          <a:xfrm>
            <a:off x="1264000" y="1948300"/>
            <a:ext cx="230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gd447a5a14d_3_240"/>
          <p:cNvSpPr txBox="1"/>
          <p:nvPr/>
        </p:nvSpPr>
        <p:spPr>
          <a:xfrm>
            <a:off x="560300" y="1652225"/>
            <a:ext cx="4783500" cy="1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-KR" sz="13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layer </a:t>
            </a:r>
            <a:r>
              <a:rPr lang="ko-KR" sz="13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-KR" sz="13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inception_base.layers[:</a:t>
            </a:r>
            <a:r>
              <a:rPr lang="ko-KR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249</a:t>
            </a:r>
            <a:r>
              <a:rPr lang="ko-KR" sz="13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:</a:t>
            </a:r>
            <a:endParaRPr sz="13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layer.trainable = </a:t>
            </a:r>
            <a:r>
              <a:rPr lang="ko-KR" sz="13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35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-KR" sz="13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layer </a:t>
            </a:r>
            <a:r>
              <a:rPr lang="ko-KR" sz="13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-KR" sz="13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inception_base.layers[</a:t>
            </a:r>
            <a:r>
              <a:rPr lang="ko-KR" sz="13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249</a:t>
            </a:r>
            <a:r>
              <a:rPr lang="ko-KR" sz="13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:] :</a:t>
            </a:r>
            <a:endParaRPr sz="13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layer.trainable = </a:t>
            </a:r>
            <a:r>
              <a:rPr lang="ko-KR" sz="13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gd447a5a14d_3_240"/>
          <p:cNvSpPr/>
          <p:nvPr/>
        </p:nvSpPr>
        <p:spPr>
          <a:xfrm>
            <a:off x="4144925" y="1603250"/>
            <a:ext cx="636600" cy="535800"/>
          </a:xfrm>
          <a:prstGeom prst="roundRect">
            <a:avLst>
              <a:gd name="adj" fmla="val 758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d447a5a14d_3_240"/>
          <p:cNvSpPr/>
          <p:nvPr/>
        </p:nvSpPr>
        <p:spPr>
          <a:xfrm>
            <a:off x="4144925" y="2409650"/>
            <a:ext cx="636600" cy="535800"/>
          </a:xfrm>
          <a:prstGeom prst="roundRect">
            <a:avLst>
              <a:gd name="adj" fmla="val 758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d447a5a14d_3_240"/>
          <p:cNvSpPr txBox="1"/>
          <p:nvPr/>
        </p:nvSpPr>
        <p:spPr>
          <a:xfrm>
            <a:off x="2598950" y="3382525"/>
            <a:ext cx="61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슬라이싱 기준을 230,  249,  270,  280 으로 각각 학습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91" name="Google Shape;491;gd447a5a14d_3_240"/>
          <p:cNvSpPr/>
          <p:nvPr/>
        </p:nvSpPr>
        <p:spPr>
          <a:xfrm>
            <a:off x="5839700" y="1682463"/>
            <a:ext cx="2404200" cy="763500"/>
          </a:xfrm>
          <a:prstGeom prst="wedgeRoundRectCallout">
            <a:avLst>
              <a:gd name="adj1" fmla="val -80977"/>
              <a:gd name="adj2" fmla="val 58026"/>
              <a:gd name="adj3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Keras 공식 문서에서의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Fine Tuning 방법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92" name="Google Shape;492;gd447a5a14d_3_240"/>
          <p:cNvSpPr/>
          <p:nvPr/>
        </p:nvSpPr>
        <p:spPr>
          <a:xfrm>
            <a:off x="7698250" y="1060975"/>
            <a:ext cx="11841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Crop Data</a:t>
            </a:r>
            <a:endParaRPr/>
          </a:p>
        </p:txBody>
      </p:sp>
      <p:sp>
        <p:nvSpPr>
          <p:cNvPr id="493" name="Google Shape;493;gd447a5a14d_3_240"/>
          <p:cNvSpPr/>
          <p:nvPr/>
        </p:nvSpPr>
        <p:spPr>
          <a:xfrm>
            <a:off x="6470175" y="3413275"/>
            <a:ext cx="522300" cy="400200"/>
          </a:xfrm>
          <a:prstGeom prst="roundRect">
            <a:avLst>
              <a:gd name="adj" fmla="val 758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d447a5a14d_3_240"/>
          <p:cNvSpPr txBox="1"/>
          <p:nvPr/>
        </p:nvSpPr>
        <p:spPr>
          <a:xfrm>
            <a:off x="560300" y="3854400"/>
            <a:ext cx="56838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Layer (type)                 Output Shape              Param #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inception_v3 (Functional)    (None, 4, 4, 2048)        21802784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flatten_1 (Flatten)          (None, 32768)             0  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dense_2 (Dense)              (None, 256)               8388864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dropout_1 (Dropout)          (None, 256)               0  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dense_3 (Dense)              (None, 1)                 257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30,191,905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14,462,657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Non-trainable params: 15,729,248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gd447a5a14d_3_240"/>
          <p:cNvSpPr txBox="1"/>
          <p:nvPr/>
        </p:nvSpPr>
        <p:spPr>
          <a:xfrm>
            <a:off x="5921950" y="6270450"/>
            <a:ext cx="177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Model Summary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96" name="Google Shape;496;gd447a5a14d_3_240"/>
          <p:cNvSpPr txBox="1"/>
          <p:nvPr/>
        </p:nvSpPr>
        <p:spPr>
          <a:xfrm>
            <a:off x="4864425" y="2803325"/>
            <a:ext cx="37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# inception_base는 </a:t>
            </a:r>
            <a:r>
              <a:rPr lang="ko-KR" b="1">
                <a:highlight>
                  <a:srgbClr val="FFFF00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311개의 layer</a:t>
            </a: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로 구성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/>
          <p:nvPr/>
        </p:nvSpPr>
        <p:spPr>
          <a:xfrm>
            <a:off x="0" y="1485575"/>
            <a:ext cx="9144000" cy="396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1803000" y="2889750"/>
            <a:ext cx="5558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609600" algn="ctr" rtl="0">
              <a:spcBef>
                <a:spcPts val="0"/>
              </a:spcBef>
              <a:spcAft>
                <a:spcPts val="0"/>
              </a:spcAft>
              <a:buSzPts val="6000"/>
              <a:buFont typeface="Do Hyeon"/>
              <a:buAutoNum type="arabicPeriod"/>
            </a:pPr>
            <a:r>
              <a:rPr lang="ko-KR" sz="6000" b="1">
                <a:latin typeface="Do Hyeon"/>
                <a:ea typeface="Do Hyeon"/>
                <a:cs typeface="Do Hyeon"/>
                <a:sym typeface="Do Hyeon"/>
              </a:rPr>
              <a:t>프로젝트 배경</a:t>
            </a:r>
            <a:endParaRPr sz="6000" b="1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447a5a14d_3_299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d447a5a14d_3_299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(Fine Tuning InceptionV3 Modeling)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3" name="Google Shape;503;gd447a5a14d_3_299"/>
          <p:cNvSpPr/>
          <p:nvPr/>
        </p:nvSpPr>
        <p:spPr>
          <a:xfrm>
            <a:off x="7698250" y="1060975"/>
            <a:ext cx="11841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Crop Data</a:t>
            </a:r>
            <a:endParaRPr/>
          </a:p>
        </p:txBody>
      </p:sp>
      <p:sp>
        <p:nvSpPr>
          <p:cNvPr id="504" name="Google Shape;504;gd447a5a14d_3_299"/>
          <p:cNvSpPr txBox="1"/>
          <p:nvPr/>
        </p:nvSpPr>
        <p:spPr>
          <a:xfrm>
            <a:off x="1160700" y="6396075"/>
            <a:ext cx="68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Loss 0.09568    Accuracy 0.97166    Recall 0.93296     Precision 0.98817</a:t>
            </a:r>
            <a:endParaRPr b="1">
              <a:solidFill>
                <a:srgbClr val="212121"/>
              </a:solidFill>
              <a:highlight>
                <a:srgbClr val="FFFFFF"/>
              </a:highlight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505" name="Google Shape;505;gd447a5a14d_3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8" y="1421350"/>
            <a:ext cx="8266126" cy="50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d447a5a14d_3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700" y="1437650"/>
            <a:ext cx="6637416" cy="459305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d447a5a14d_3_366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d447a5a14d_3_366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(Fine Tuning Xception Modeling)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3" name="Google Shape;513;gd447a5a14d_3_366"/>
          <p:cNvSpPr txBox="1"/>
          <p:nvPr/>
        </p:nvSpPr>
        <p:spPr>
          <a:xfrm>
            <a:off x="4783200" y="6534900"/>
            <a:ext cx="420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출처 : https://sike6054.github.io/blog/paper/fifth-post/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gd447a5a14d_3_366"/>
          <p:cNvSpPr txBox="1"/>
          <p:nvPr/>
        </p:nvSpPr>
        <p:spPr>
          <a:xfrm>
            <a:off x="3367250" y="5976100"/>
            <a:ext cx="230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Xception  구조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15" name="Google Shape;515;gd447a5a14d_3_366"/>
          <p:cNvSpPr/>
          <p:nvPr/>
        </p:nvSpPr>
        <p:spPr>
          <a:xfrm>
            <a:off x="7580450" y="1060975"/>
            <a:ext cx="13020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Capture Data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447a5a14d_3_378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d447a5a14d_3_378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(Fine Tuning Xception Modeling)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2" name="Google Shape;522;gd447a5a14d_3_378"/>
          <p:cNvSpPr/>
          <p:nvPr/>
        </p:nvSpPr>
        <p:spPr>
          <a:xfrm>
            <a:off x="7580450" y="1060975"/>
            <a:ext cx="13020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Capture Data</a:t>
            </a:r>
            <a:endParaRPr/>
          </a:p>
        </p:txBody>
      </p:sp>
      <p:sp>
        <p:nvSpPr>
          <p:cNvPr id="523" name="Google Shape;523;gd447a5a14d_3_378"/>
          <p:cNvSpPr txBox="1"/>
          <p:nvPr/>
        </p:nvSpPr>
        <p:spPr>
          <a:xfrm>
            <a:off x="195350" y="5619250"/>
            <a:ext cx="155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Epoch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Learning Rate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24" name="Google Shape;524;gd447a5a14d_3_378"/>
          <p:cNvSpPr txBox="1"/>
          <p:nvPr/>
        </p:nvSpPr>
        <p:spPr>
          <a:xfrm>
            <a:off x="1597300" y="5619250"/>
            <a:ext cx="1329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10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0.000001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25" name="Google Shape;525;gd447a5a14d_3_378"/>
          <p:cNvSpPr txBox="1"/>
          <p:nvPr/>
        </p:nvSpPr>
        <p:spPr>
          <a:xfrm>
            <a:off x="6065300" y="5611300"/>
            <a:ext cx="1329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50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0.0000005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26" name="Google Shape;526;gd447a5a14d_3_378"/>
          <p:cNvSpPr/>
          <p:nvPr/>
        </p:nvSpPr>
        <p:spPr>
          <a:xfrm>
            <a:off x="1652662" y="1989138"/>
            <a:ext cx="1218300" cy="23517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Untrainable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27" name="Google Shape;527;gd447a5a14d_3_378"/>
          <p:cNvSpPr txBox="1"/>
          <p:nvPr/>
        </p:nvSpPr>
        <p:spPr>
          <a:xfrm>
            <a:off x="169750" y="2848888"/>
            <a:ext cx="163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Xception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Base Layer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28" name="Google Shape;528;gd447a5a14d_3_378"/>
          <p:cNvSpPr/>
          <p:nvPr/>
        </p:nvSpPr>
        <p:spPr>
          <a:xfrm>
            <a:off x="1652662" y="4460263"/>
            <a:ext cx="1218300" cy="7653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29" name="Google Shape;529;gd447a5a14d_3_378"/>
          <p:cNvSpPr txBox="1"/>
          <p:nvPr/>
        </p:nvSpPr>
        <p:spPr>
          <a:xfrm>
            <a:off x="687900" y="4599400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Top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530" name="Google Shape;530;gd447a5a14d_3_378"/>
          <p:cNvCxnSpPr/>
          <p:nvPr/>
        </p:nvCxnSpPr>
        <p:spPr>
          <a:xfrm>
            <a:off x="3630250" y="4047525"/>
            <a:ext cx="16779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gd447a5a14d_3_378"/>
          <p:cNvSpPr/>
          <p:nvPr/>
        </p:nvSpPr>
        <p:spPr>
          <a:xfrm>
            <a:off x="6121386" y="4460263"/>
            <a:ext cx="1218300" cy="7653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32" name="Google Shape;532;gd447a5a14d_3_378"/>
          <p:cNvSpPr txBox="1"/>
          <p:nvPr/>
        </p:nvSpPr>
        <p:spPr>
          <a:xfrm>
            <a:off x="5075300" y="4599400"/>
            <a:ext cx="108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Top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33" name="Google Shape;533;gd447a5a14d_3_378"/>
          <p:cNvSpPr/>
          <p:nvPr/>
        </p:nvSpPr>
        <p:spPr>
          <a:xfrm>
            <a:off x="6121386" y="1989138"/>
            <a:ext cx="1218300" cy="2351700"/>
          </a:xfrm>
          <a:prstGeom prst="roundRect">
            <a:avLst>
              <a:gd name="adj" fmla="val 7587"/>
            </a:avLst>
          </a:prstGeom>
          <a:noFill/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d447a5a14d_3_378"/>
          <p:cNvSpPr txBox="1"/>
          <p:nvPr/>
        </p:nvSpPr>
        <p:spPr>
          <a:xfrm>
            <a:off x="6094075" y="2837938"/>
            <a:ext cx="12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Untrainable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35" name="Google Shape;535;gd447a5a14d_3_378"/>
          <p:cNvSpPr txBox="1"/>
          <p:nvPr/>
        </p:nvSpPr>
        <p:spPr>
          <a:xfrm>
            <a:off x="6094075" y="3847425"/>
            <a:ext cx="12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Trainable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536" name="Google Shape;536;gd447a5a14d_3_378"/>
          <p:cNvCxnSpPr/>
          <p:nvPr/>
        </p:nvCxnSpPr>
        <p:spPr>
          <a:xfrm rot="10800000">
            <a:off x="5998075" y="3774700"/>
            <a:ext cx="1464900" cy="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7" name="Google Shape;537;gd447a5a14d_3_378"/>
          <p:cNvSpPr txBox="1"/>
          <p:nvPr/>
        </p:nvSpPr>
        <p:spPr>
          <a:xfrm>
            <a:off x="4639700" y="2848888"/>
            <a:ext cx="163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Xception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Base Layer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38" name="Google Shape;538;gd447a5a14d_3_378"/>
          <p:cNvSpPr txBox="1"/>
          <p:nvPr/>
        </p:nvSpPr>
        <p:spPr>
          <a:xfrm>
            <a:off x="7338938" y="2935088"/>
            <a:ext cx="163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block1~11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39" name="Google Shape;539;gd447a5a14d_3_378"/>
          <p:cNvSpPr txBox="1"/>
          <p:nvPr/>
        </p:nvSpPr>
        <p:spPr>
          <a:xfrm>
            <a:off x="7338938" y="3831988"/>
            <a:ext cx="163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block12~14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540" name="Google Shape;540;gd447a5a14d_3_378"/>
          <p:cNvCxnSpPr/>
          <p:nvPr/>
        </p:nvCxnSpPr>
        <p:spPr>
          <a:xfrm>
            <a:off x="3630250" y="6019450"/>
            <a:ext cx="16779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447a5a14d_3_431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d447a5a14d_3_431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(Fine Tuning Xception Modeling)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7" name="Google Shape;547;gd447a5a14d_3_431"/>
          <p:cNvSpPr/>
          <p:nvPr/>
        </p:nvSpPr>
        <p:spPr>
          <a:xfrm>
            <a:off x="7580450" y="1060975"/>
            <a:ext cx="13020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Capture Data</a:t>
            </a:r>
            <a:endParaRPr/>
          </a:p>
        </p:txBody>
      </p:sp>
      <p:sp>
        <p:nvSpPr>
          <p:cNvPr id="548" name="Google Shape;548;gd447a5a14d_3_431"/>
          <p:cNvSpPr txBox="1"/>
          <p:nvPr/>
        </p:nvSpPr>
        <p:spPr>
          <a:xfrm>
            <a:off x="1441675" y="1818438"/>
            <a:ext cx="230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gd447a5a14d_3_431"/>
          <p:cNvSpPr txBox="1"/>
          <p:nvPr/>
        </p:nvSpPr>
        <p:spPr>
          <a:xfrm>
            <a:off x="737975" y="1522363"/>
            <a:ext cx="4783500" cy="1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flag = </a:t>
            </a:r>
            <a:r>
              <a:rPr lang="ko-KR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layer </a:t>
            </a:r>
            <a:r>
              <a:rPr lang="ko-KR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xception_base.layers 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-KR" sz="12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layer.name.startswith(</a:t>
            </a:r>
            <a:r>
              <a:rPr lang="ko-KR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'block12'</a:t>
            </a: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: flag = </a:t>
            </a:r>
            <a:r>
              <a:rPr lang="ko-KR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-KR" sz="12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flag : layer.trainable = </a:t>
            </a:r>
            <a:r>
              <a:rPr lang="ko-KR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-KR" sz="12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ko-KR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layer.trainable = </a:t>
            </a:r>
            <a:r>
              <a:rPr lang="ko-KR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20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0" name="Google Shape;550;gd447a5a14d_3_431"/>
          <p:cNvSpPr/>
          <p:nvPr/>
        </p:nvSpPr>
        <p:spPr>
          <a:xfrm>
            <a:off x="3340175" y="2071850"/>
            <a:ext cx="1098000" cy="306600"/>
          </a:xfrm>
          <a:prstGeom prst="roundRect">
            <a:avLst>
              <a:gd name="adj" fmla="val 758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d447a5a14d_3_431"/>
          <p:cNvSpPr txBox="1"/>
          <p:nvPr/>
        </p:nvSpPr>
        <p:spPr>
          <a:xfrm>
            <a:off x="2803175" y="3450788"/>
            <a:ext cx="61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Nanum Gothic Coding"/>
                <a:ea typeface="Nanum Gothic Coding"/>
                <a:cs typeface="Nanum Gothic Coding"/>
                <a:sym typeface="Nanum Gothic Coding"/>
              </a:rPr>
              <a:t>unfreezing layer를 block14, 13, 12, 11으로 각각 학습</a:t>
            </a:r>
            <a:endParaRPr sz="18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52" name="Google Shape;552;gd447a5a14d_3_431"/>
          <p:cNvSpPr/>
          <p:nvPr/>
        </p:nvSpPr>
        <p:spPr>
          <a:xfrm>
            <a:off x="6453550" y="3481550"/>
            <a:ext cx="446400" cy="400200"/>
          </a:xfrm>
          <a:prstGeom prst="roundRect">
            <a:avLst>
              <a:gd name="adj" fmla="val 758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d447a5a14d_3_431"/>
          <p:cNvSpPr txBox="1"/>
          <p:nvPr/>
        </p:nvSpPr>
        <p:spPr>
          <a:xfrm>
            <a:off x="560300" y="3854400"/>
            <a:ext cx="56838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Layer (type)                 Output Shape              Param #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xception (Functional)        (None, 7, 7, 2048)        20861480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flatten_2 (Flatten)          (None, 100352)            0  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dense_4 (Dense)              (None, 256)               25690368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dropout_2 (Dropout)          (None, 256)               0  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dense_5 (Dense)              (None, 1)                 257      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46,552,105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34,092,985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Non-trainable params: 12,459,120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4" name="Google Shape;554;gd447a5a14d_3_431"/>
          <p:cNvSpPr txBox="1"/>
          <p:nvPr/>
        </p:nvSpPr>
        <p:spPr>
          <a:xfrm>
            <a:off x="5987450" y="6314875"/>
            <a:ext cx="177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 Coding"/>
                <a:ea typeface="Nanum Gothic Coding"/>
                <a:cs typeface="Nanum Gothic Coding"/>
                <a:sym typeface="Nanum Gothic Coding"/>
              </a:rPr>
              <a:t>Model 구조</a:t>
            </a:r>
            <a:endParaRPr sz="16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55" name="Google Shape;555;gd447a5a14d_3_431"/>
          <p:cNvSpPr txBox="1"/>
          <p:nvPr/>
        </p:nvSpPr>
        <p:spPr>
          <a:xfrm>
            <a:off x="4382450" y="2405100"/>
            <a:ext cx="34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# </a:t>
            </a:r>
            <a:r>
              <a:rPr lang="en-US" altLang="ko-KR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X</a:t>
            </a:r>
            <a:r>
              <a:rPr lang="ko-KR" b="1" dirty="0" err="1">
                <a:latin typeface="Nanum Gothic Coding"/>
                <a:ea typeface="Nanum Gothic Coding"/>
                <a:cs typeface="Nanum Gothic Coding"/>
                <a:sym typeface="Nanum Gothic Coding"/>
              </a:rPr>
              <a:t>ception_base는</a:t>
            </a:r>
            <a:r>
              <a:rPr lang="ko-KR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ko-KR" b="1" dirty="0">
                <a:highlight>
                  <a:srgbClr val="FFFF00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block1~14</a:t>
            </a:r>
            <a:r>
              <a:rPr lang="ko-KR" b="1" dirty="0">
                <a:latin typeface="Nanum Gothic Coding"/>
                <a:ea typeface="Nanum Gothic Coding"/>
                <a:cs typeface="Nanum Gothic Coding"/>
                <a:sym typeface="Nanum Gothic Coding"/>
              </a:rPr>
              <a:t>로 구성</a:t>
            </a:r>
            <a:endParaRPr b="1" dirty="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d447a5a14d_3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00" y="1392100"/>
            <a:ext cx="7663800" cy="50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d447a5a14d_3_47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d447a5a14d_3_470"/>
          <p:cNvSpPr txBox="1"/>
          <p:nvPr/>
        </p:nvSpPr>
        <p:spPr>
          <a:xfrm>
            <a:off x="271549" y="376100"/>
            <a:ext cx="8494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(Fine Tuning Xception Modeling)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3" name="Google Shape;563;gd447a5a14d_3_470"/>
          <p:cNvSpPr/>
          <p:nvPr/>
        </p:nvSpPr>
        <p:spPr>
          <a:xfrm>
            <a:off x="7580450" y="1060975"/>
            <a:ext cx="1302000" cy="461400"/>
          </a:xfrm>
          <a:prstGeom prst="roundRect">
            <a:avLst>
              <a:gd name="adj" fmla="val 7587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Capture Data</a:t>
            </a:r>
            <a:endParaRPr/>
          </a:p>
        </p:txBody>
      </p:sp>
      <p:sp>
        <p:nvSpPr>
          <p:cNvPr id="564" name="Google Shape;564;gd447a5a14d_3_470"/>
          <p:cNvSpPr txBox="1"/>
          <p:nvPr/>
        </p:nvSpPr>
        <p:spPr>
          <a:xfrm>
            <a:off x="1160700" y="6396075"/>
            <a:ext cx="68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12121"/>
                </a:solidFill>
                <a:highlight>
                  <a:srgbClr val="FFFFFF"/>
                </a:highlight>
                <a:latin typeface="Nanum Gothic Coding"/>
                <a:ea typeface="Nanum Gothic Coding"/>
                <a:cs typeface="Nanum Gothic Coding"/>
                <a:sym typeface="Nanum Gothic Coding"/>
              </a:rPr>
              <a:t>Loss 0.16833    Accuracy 0.93810    Recall 0.88360    Precision 0.87895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447a5a14d_1_42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d447a5a14d_1_42"/>
          <p:cNvSpPr txBox="1"/>
          <p:nvPr/>
        </p:nvSpPr>
        <p:spPr>
          <a:xfrm>
            <a:off x="271549" y="376100"/>
            <a:ext cx="858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수행결과 및 시연 </a:t>
            </a:r>
            <a:endParaRPr sz="4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571" name="Google Shape;571;gd447a5a14d_1_42"/>
          <p:cNvGraphicFramePr/>
          <p:nvPr>
            <p:extLst>
              <p:ext uri="{D42A27DB-BD31-4B8C-83A1-F6EECF244321}">
                <p14:modId xmlns:p14="http://schemas.microsoft.com/office/powerpoint/2010/main" val="2445713524"/>
              </p:ext>
            </p:extLst>
          </p:nvPr>
        </p:nvGraphicFramePr>
        <p:xfrm>
          <a:off x="72000" y="2099670"/>
          <a:ext cx="9000000" cy="4158755"/>
        </p:xfrm>
        <a:graphic>
          <a:graphicData uri="http://schemas.openxmlformats.org/drawingml/2006/table">
            <a:tbl>
              <a:tblPr>
                <a:noFill/>
                <a:tableStyleId>{FBD95D3C-2B9C-4092-8AB9-C5DDE61E83BB}</a:tableStyleId>
              </a:tblPr>
              <a:tblGrid>
                <a:gridCol w="7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571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Model</a:t>
                      </a:r>
                      <a:endParaRPr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Crop Data</a:t>
                      </a:r>
                      <a:endParaRPr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chemeClr val="dk1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Model</a:t>
                      </a:r>
                      <a:endParaRPr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Capture Data</a:t>
                      </a:r>
                      <a:endParaRPr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Loss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Accuracy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Recall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Precision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F1-score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Loss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Accuracy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Recall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Precision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F1-score</a:t>
                      </a:r>
                      <a:endParaRPr sz="9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[</a:t>
                      </a:r>
                      <a:r>
                        <a:rPr lang="ko-KR" sz="1100" b="1" dirty="0" err="1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Fine</a:t>
                      </a:r>
                      <a:r>
                        <a:rPr lang="ko-KR" sz="11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]</a:t>
                      </a:r>
                      <a:endParaRPr sz="11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InceptionV3</a:t>
                      </a:r>
                      <a:endParaRPr sz="11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0.09603</a:t>
                      </a:r>
                      <a:endParaRPr sz="12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0.97368</a:t>
                      </a:r>
                      <a:endParaRPr sz="1200" b="1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0.93855</a:t>
                      </a:r>
                      <a:endParaRPr sz="12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0.98824</a:t>
                      </a:r>
                      <a:endParaRPr sz="12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0.96275</a:t>
                      </a:r>
                      <a:endParaRPr sz="12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[</a:t>
                      </a:r>
                      <a:r>
                        <a:rPr lang="ko-KR" sz="1100" b="1" dirty="0" err="1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Fine</a:t>
                      </a:r>
                      <a:r>
                        <a:rPr lang="ko-KR" sz="11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]</a:t>
                      </a:r>
                      <a:endParaRPr sz="11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 err="1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Xception</a:t>
                      </a:r>
                      <a:endParaRPr sz="11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0.16833</a:t>
                      </a:r>
                      <a:endParaRPr sz="12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0.9381</a:t>
                      </a:r>
                      <a:endParaRPr sz="12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0.8836</a:t>
                      </a:r>
                      <a:endParaRPr sz="12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0.87895</a:t>
                      </a:r>
                      <a:endParaRPr sz="12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0.88127</a:t>
                      </a:r>
                      <a:endParaRPr sz="1200" b="1" dirty="0">
                        <a:solidFill>
                          <a:srgbClr val="FF0000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[Fine]</a:t>
                      </a:r>
                      <a:endParaRPr sz="1100" b="1">
                        <a:solidFill>
                          <a:schemeClr val="dk1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Xception</a:t>
                      </a:r>
                      <a:endParaRPr sz="11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0.07931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0.96356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0.89944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1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0.94706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Xception</a:t>
                      </a:r>
                      <a:endParaRPr sz="11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0.21252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0.9271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0.85714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0.8617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0.85942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InceptionV3</a:t>
                      </a:r>
                      <a:endParaRPr sz="11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0.14588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0.95344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0.88827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0.98148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0.93255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dk1"/>
                          </a:solidFill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[Fine]</a:t>
                      </a:r>
                      <a:endParaRPr sz="1100" b="1">
                        <a:solidFill>
                          <a:schemeClr val="dk1"/>
                        </a:solidFill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InceptionV3</a:t>
                      </a:r>
                      <a:endParaRPr sz="11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0.28602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0.90096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0.85185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0.78537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0.81726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Vanilla</a:t>
                      </a:r>
                      <a:endParaRPr sz="11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0.1576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0.9413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0.90503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0.93103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0.91785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InceptionV3</a:t>
                      </a:r>
                      <a:endParaRPr sz="11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0.27522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0.90371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0.80952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0.81818</a:t>
                      </a:r>
                      <a:endParaRPr sz="12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0.81383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Xception</a:t>
                      </a:r>
                      <a:endParaRPr sz="11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0.12552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0.93927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0.83799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0.99338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0.90909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VGG16</a:t>
                      </a:r>
                      <a:endParaRPr sz="1100" b="1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0.39909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0.85557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0.63492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0.76923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Nanum Gothic Coding"/>
                          <a:ea typeface="Nanum Gothic Coding"/>
                          <a:cs typeface="Nanum Gothic Coding"/>
                          <a:sym typeface="Nanum Gothic Coding"/>
                        </a:rPr>
                        <a:t>0.69565</a:t>
                      </a:r>
                      <a:endParaRPr sz="1200" b="1" dirty="0">
                        <a:latin typeface="Nanum Gothic Coding"/>
                        <a:ea typeface="Nanum Gothic Coding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2" name="Google Shape;572;gd447a5a14d_1_42"/>
          <p:cNvSpPr txBox="1"/>
          <p:nvPr/>
        </p:nvSpPr>
        <p:spPr>
          <a:xfrm>
            <a:off x="3060350" y="1466088"/>
            <a:ext cx="300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Top5 F1-score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075d37885_0_3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d075d37885_0_3"/>
          <p:cNvSpPr txBox="1"/>
          <p:nvPr/>
        </p:nvSpPr>
        <p:spPr>
          <a:xfrm>
            <a:off x="271549" y="376100"/>
            <a:ext cx="858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수행결과 및 시연 </a:t>
            </a:r>
            <a:endParaRPr sz="4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79" name="Google Shape;579;gd075d37885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80" y="2395925"/>
            <a:ext cx="4374408" cy="27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d075d37885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13" y="2395925"/>
            <a:ext cx="4423780" cy="27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d075d37885_0_3"/>
          <p:cNvSpPr txBox="1"/>
          <p:nvPr/>
        </p:nvSpPr>
        <p:spPr>
          <a:xfrm>
            <a:off x="3060350" y="1466088"/>
            <a:ext cx="300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Nanum Gothic Coding"/>
                <a:ea typeface="Nanum Gothic Coding"/>
                <a:cs typeface="Nanum Gothic Coding"/>
                <a:sym typeface="Nanum Gothic Coding"/>
              </a:rPr>
              <a:t>Top5 F1-score</a:t>
            </a:r>
            <a:endParaRPr sz="20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gd069b346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3425"/>
            <a:ext cx="8839201" cy="455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d069b34675_0_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d069b34675_0_0"/>
          <p:cNvSpPr txBox="1"/>
          <p:nvPr/>
        </p:nvSpPr>
        <p:spPr>
          <a:xfrm>
            <a:off x="271549" y="376100"/>
            <a:ext cx="858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수행결과 및 시연 </a:t>
            </a:r>
            <a:endParaRPr sz="4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5267f4cf0_1_58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d5267f4cf0_1_58"/>
          <p:cNvSpPr txBox="1"/>
          <p:nvPr/>
        </p:nvSpPr>
        <p:spPr>
          <a:xfrm>
            <a:off x="271549" y="376100"/>
            <a:ext cx="858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수행결과 및 시연 </a:t>
            </a:r>
            <a:endParaRPr sz="4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95" name="Google Shape;595;gd5267f4cf0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99" y="1553700"/>
            <a:ext cx="4219151" cy="492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d5267f4cf0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00" y="1553687"/>
            <a:ext cx="4219149" cy="492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3548c0e55_2_55"/>
          <p:cNvSpPr/>
          <p:nvPr/>
        </p:nvSpPr>
        <p:spPr>
          <a:xfrm>
            <a:off x="0" y="1485575"/>
            <a:ext cx="9144000" cy="396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d3548c0e55_2_55"/>
          <p:cNvSpPr txBox="1"/>
          <p:nvPr/>
        </p:nvSpPr>
        <p:spPr>
          <a:xfrm>
            <a:off x="0" y="29727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latin typeface="Do Hyeon"/>
                <a:ea typeface="Do Hyeon"/>
                <a:cs typeface="Do Hyeon"/>
                <a:sym typeface="Do Hyeon"/>
              </a:rPr>
              <a:t>4. 객체 인식 모델링</a:t>
            </a:r>
            <a:endParaRPr sz="6000" b="1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35110d17f_1_60"/>
          <p:cNvSpPr txBox="1"/>
          <p:nvPr/>
        </p:nvSpPr>
        <p:spPr>
          <a:xfrm>
            <a:off x="8072600" y="4573850"/>
            <a:ext cx="47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" name="Google Shape;115;gd35110d17f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446" y="2076169"/>
            <a:ext cx="1512900" cy="146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gd35110d17f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069" y="659200"/>
            <a:ext cx="1338300" cy="134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gd35110d17f_1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400" y="1971324"/>
            <a:ext cx="1432800" cy="147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8" name="Google Shape;118;gd35110d17f_1_60"/>
          <p:cNvPicPr preferRelativeResize="0"/>
          <p:nvPr/>
        </p:nvPicPr>
        <p:blipFill rotWithShape="1">
          <a:blip r:embed="rId6">
            <a:alphaModFix/>
          </a:blip>
          <a:srcRect l="9748" t="11715" r="9748"/>
          <a:stretch/>
        </p:blipFill>
        <p:spPr>
          <a:xfrm>
            <a:off x="169399" y="810750"/>
            <a:ext cx="1512900" cy="153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119;gd35110d17f_1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0833" y="257549"/>
            <a:ext cx="1602300" cy="173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0" name="Google Shape;120;gd35110d17f_1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1650" y="464792"/>
            <a:ext cx="1602300" cy="173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" name="Google Shape;121;gd35110d17f_1_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15541" y="5393398"/>
            <a:ext cx="1250400" cy="146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gd35110d17f_1_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0200" y="3858601"/>
            <a:ext cx="1432800" cy="158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" name="Google Shape;123;gd35110d17f_1_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975" y="4092506"/>
            <a:ext cx="1338300" cy="136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gd35110d17f_1_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06550" y="5238708"/>
            <a:ext cx="1432800" cy="145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gd35110d17f_1_6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1050" y="4839730"/>
            <a:ext cx="1432800" cy="1758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26" name="Google Shape;126;gd35110d17f_1_60"/>
          <p:cNvGrpSpPr/>
          <p:nvPr/>
        </p:nvGrpSpPr>
        <p:grpSpPr>
          <a:xfrm>
            <a:off x="-44150" y="1769350"/>
            <a:ext cx="9207725" cy="3374350"/>
            <a:chOff x="-44150" y="1769350"/>
            <a:chExt cx="9207725" cy="3374350"/>
          </a:xfrm>
        </p:grpSpPr>
        <p:grpSp>
          <p:nvGrpSpPr>
            <p:cNvPr id="127" name="Google Shape;127;gd35110d17f_1_60"/>
            <p:cNvGrpSpPr/>
            <p:nvPr/>
          </p:nvGrpSpPr>
          <p:grpSpPr>
            <a:xfrm>
              <a:off x="3547350" y="2404350"/>
              <a:ext cx="2049300" cy="2049300"/>
              <a:chOff x="3352800" y="2410125"/>
              <a:chExt cx="2049300" cy="2049300"/>
            </a:xfrm>
          </p:grpSpPr>
          <p:sp>
            <p:nvSpPr>
              <p:cNvPr id="128" name="Google Shape;128;gd35110d17f_1_60"/>
              <p:cNvSpPr/>
              <p:nvPr/>
            </p:nvSpPr>
            <p:spPr>
              <a:xfrm>
                <a:off x="3352800" y="2410125"/>
                <a:ext cx="2049300" cy="20493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9" name="Google Shape;129;gd35110d17f_1_60"/>
              <p:cNvPicPr preferRelativeResize="0"/>
              <p:nvPr/>
            </p:nvPicPr>
            <p:blipFill rotWithShape="1">
              <a:blip r:embed="rId14">
                <a:alphaModFix/>
              </a:blip>
              <a:srcRect b="14500"/>
              <a:stretch/>
            </p:blipFill>
            <p:spPr>
              <a:xfrm>
                <a:off x="3438688" y="2639363"/>
                <a:ext cx="1847176" cy="1579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" name="Google Shape;130;gd35110d17f_1_60"/>
            <p:cNvGrpSpPr/>
            <p:nvPr/>
          </p:nvGrpSpPr>
          <p:grpSpPr>
            <a:xfrm>
              <a:off x="-44150" y="3375425"/>
              <a:ext cx="9207725" cy="1071650"/>
              <a:chOff x="-44150" y="3375425"/>
              <a:chExt cx="9207725" cy="1071650"/>
            </a:xfrm>
          </p:grpSpPr>
          <p:cxnSp>
            <p:nvCxnSpPr>
              <p:cNvPr id="131" name="Google Shape;131;gd35110d17f_1_60"/>
              <p:cNvCxnSpPr/>
              <p:nvPr/>
            </p:nvCxnSpPr>
            <p:spPr>
              <a:xfrm>
                <a:off x="887875" y="3711775"/>
                <a:ext cx="12822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gd35110d17f_1_60"/>
              <p:cNvCxnSpPr/>
              <p:nvPr/>
            </p:nvCxnSpPr>
            <p:spPr>
              <a:xfrm flipH="1">
                <a:off x="-44150" y="3710275"/>
                <a:ext cx="928200" cy="536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gd35110d17f_1_60"/>
              <p:cNvCxnSpPr>
                <a:endCxn id="129" idx="1"/>
              </p:cNvCxnSpPr>
              <p:nvPr/>
            </p:nvCxnSpPr>
            <p:spPr>
              <a:xfrm rot="10800000" flipH="1">
                <a:off x="2156638" y="3423225"/>
                <a:ext cx="1476600" cy="1023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gd35110d17f_1_60"/>
              <p:cNvCxnSpPr>
                <a:stCxn id="129" idx="3"/>
              </p:cNvCxnSpPr>
              <p:nvPr/>
            </p:nvCxnSpPr>
            <p:spPr>
              <a:xfrm>
                <a:off x="5480413" y="3423225"/>
                <a:ext cx="584400" cy="1012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gd35110d17f_1_60"/>
              <p:cNvCxnSpPr/>
              <p:nvPr/>
            </p:nvCxnSpPr>
            <p:spPr>
              <a:xfrm rot="10800000" flipH="1">
                <a:off x="6054325" y="3375500"/>
                <a:ext cx="1500300" cy="1058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gd35110d17f_1_60"/>
              <p:cNvCxnSpPr/>
              <p:nvPr/>
            </p:nvCxnSpPr>
            <p:spPr>
              <a:xfrm>
                <a:off x="7541125" y="3375425"/>
                <a:ext cx="897300" cy="22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gd35110d17f_1_60"/>
              <p:cNvCxnSpPr/>
              <p:nvPr/>
            </p:nvCxnSpPr>
            <p:spPr>
              <a:xfrm rot="10800000" flipH="1">
                <a:off x="8411775" y="3381425"/>
                <a:ext cx="751800" cy="221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99999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8" name="Google Shape;138;gd35110d17f_1_60"/>
            <p:cNvSpPr/>
            <p:nvPr/>
          </p:nvSpPr>
          <p:spPr>
            <a:xfrm>
              <a:off x="3627900" y="1769350"/>
              <a:ext cx="1888200" cy="73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latin typeface="Do Hyeon"/>
                  <a:ea typeface="Do Hyeon"/>
                  <a:cs typeface="Do Hyeon"/>
                  <a:sym typeface="Do Hyeon"/>
                </a:rPr>
                <a:t>인간의 생존확률 ↑</a:t>
              </a:r>
              <a:endParaRPr sz="18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9" name="Google Shape;139;gd35110d17f_1_60"/>
            <p:cNvSpPr/>
            <p:nvPr/>
          </p:nvSpPr>
          <p:spPr>
            <a:xfrm>
              <a:off x="3627900" y="4404200"/>
              <a:ext cx="1888200" cy="73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latin typeface="Do Hyeon"/>
                  <a:ea typeface="Do Hyeon"/>
                  <a:cs typeface="Do Hyeon"/>
                  <a:sym typeface="Do Hyeon"/>
                </a:rPr>
                <a:t>좀비 퇴치확률 ↑</a:t>
              </a:r>
              <a:endParaRPr sz="18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447a5a14d_2_47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d447a5a14d_2_47"/>
          <p:cNvSpPr txBox="1"/>
          <p:nvPr/>
        </p:nvSpPr>
        <p:spPr>
          <a:xfrm>
            <a:off x="271556" y="376112"/>
            <a:ext cx="68043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(Labeling)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09" name="Google Shape;609;gd447a5a14d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50" y="2251800"/>
            <a:ext cx="5652375" cy="37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d447a5a14d_2_47"/>
          <p:cNvSpPr txBox="1"/>
          <p:nvPr/>
        </p:nvSpPr>
        <p:spPr>
          <a:xfrm>
            <a:off x="423950" y="1588950"/>
            <a:ext cx="768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❏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Yolo_Mark 프로그램을 사용하여 라벨링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11" name="Google Shape;611;gd447a5a14d_2_47"/>
          <p:cNvSpPr txBox="1"/>
          <p:nvPr/>
        </p:nvSpPr>
        <p:spPr>
          <a:xfrm>
            <a:off x="6580113" y="2208400"/>
            <a:ext cx="2339400" cy="6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2633개의 이미지를 라벨링하여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2633개의 마킹정보 파일 획득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612" name="Google Shape;612;gd447a5a14d_2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050" y="2965675"/>
            <a:ext cx="2339525" cy="31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d447a5a14d_2_4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d447a5a14d_2_40"/>
          <p:cNvSpPr txBox="1"/>
          <p:nvPr/>
        </p:nvSpPr>
        <p:spPr>
          <a:xfrm>
            <a:off x="271556" y="376112"/>
            <a:ext cx="68043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(Train/Valid Split)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19" name="Google Shape;619;gd447a5a14d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625" y="1467625"/>
            <a:ext cx="2482617" cy="52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d447a5a14d_2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902" y="4255901"/>
            <a:ext cx="2482625" cy="24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d447a5a14d_2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899" y="1467613"/>
            <a:ext cx="2482625" cy="2439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gd447a5a14d_2_40"/>
          <p:cNvCxnSpPr>
            <a:stCxn id="619" idx="3"/>
            <a:endCxn id="621" idx="1"/>
          </p:cNvCxnSpPr>
          <p:nvPr/>
        </p:nvCxnSpPr>
        <p:spPr>
          <a:xfrm rot="10800000" flipH="1">
            <a:off x="3587242" y="2687575"/>
            <a:ext cx="2001600" cy="1394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" name="Google Shape;623;gd447a5a14d_2_40"/>
          <p:cNvCxnSpPr>
            <a:stCxn id="619" idx="3"/>
            <a:endCxn id="620" idx="1"/>
          </p:cNvCxnSpPr>
          <p:nvPr/>
        </p:nvCxnSpPr>
        <p:spPr>
          <a:xfrm>
            <a:off x="3587242" y="4081675"/>
            <a:ext cx="2001600" cy="1394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gd447a5a14d_2_40"/>
          <p:cNvSpPr txBox="1"/>
          <p:nvPr/>
        </p:nvSpPr>
        <p:spPr>
          <a:xfrm>
            <a:off x="4250200" y="2971000"/>
            <a:ext cx="11052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train.txt (8)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gd447a5a14d_2_40"/>
          <p:cNvSpPr txBox="1"/>
          <p:nvPr/>
        </p:nvSpPr>
        <p:spPr>
          <a:xfrm>
            <a:off x="4250200" y="4742800"/>
            <a:ext cx="11052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valid.txt (2)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447a5a14d_2_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d447a5a14d_2_0"/>
          <p:cNvSpPr txBox="1"/>
          <p:nvPr/>
        </p:nvSpPr>
        <p:spPr>
          <a:xfrm>
            <a:off x="271549" y="376100"/>
            <a:ext cx="8503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(Darknet 설치)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32" name="Google Shape;632;gd447a5a14d_2_0"/>
          <p:cNvSpPr txBox="1"/>
          <p:nvPr/>
        </p:nvSpPr>
        <p:spPr>
          <a:xfrm>
            <a:off x="433825" y="1621300"/>
            <a:ext cx="7687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AutoNum type="arabicPeriod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소스 다운로드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&gt; git clone </a:t>
            </a:r>
            <a:r>
              <a:rPr lang="ko-KR" sz="1200" u="sng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3"/>
              </a:rPr>
              <a:t>https://github.com/pjreddie/darknet</a:t>
            </a: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(Yolov3 저자)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&gt; git clone </a:t>
            </a:r>
            <a:r>
              <a:rPr lang="ko-KR" sz="1200" u="sng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4"/>
              </a:rPr>
              <a:t>https://github.com/AlexeyAB/darknet</a:t>
            </a: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(부가 기능, mAP 그래프 등)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AutoNum type="arabicPeriod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폴더로 이동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&gt; cd darknet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AutoNum type="arabicPeriod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Makefile 편집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&gt; vi Makefile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GPU=1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CUDNN=1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OPENCV=1</a:t>
            </a:r>
            <a:endParaRPr sz="1200"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AutoNum type="arabicPeriod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컴파일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&gt; make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3548c0e55_1_26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d3548c0e55_1_26"/>
          <p:cNvSpPr txBox="1"/>
          <p:nvPr/>
        </p:nvSpPr>
        <p:spPr>
          <a:xfrm>
            <a:off x="271549" y="376100"/>
            <a:ext cx="8503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(Darknet 디렉토리 구조)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39" name="Google Shape;639;gd3548c0e55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313850"/>
            <a:ext cx="7915275" cy="55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d3548c0e55_1_26"/>
          <p:cNvSpPr txBox="1"/>
          <p:nvPr/>
        </p:nvSpPr>
        <p:spPr>
          <a:xfrm>
            <a:off x="2756350" y="2337875"/>
            <a:ext cx="548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학습이미지폴더, 데이터파일(*.data), 네임파일(*.names), 텍스트파일(*.txt)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gd3548c0e55_1_26"/>
          <p:cNvSpPr txBox="1"/>
          <p:nvPr/>
        </p:nvSpPr>
        <p:spPr>
          <a:xfrm>
            <a:off x="2756350" y="3602775"/>
            <a:ext cx="149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Darknet.py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gd3548c0e55_1_26"/>
          <p:cNvSpPr txBox="1"/>
          <p:nvPr/>
        </p:nvSpPr>
        <p:spPr>
          <a:xfrm>
            <a:off x="2756350" y="5204116"/>
            <a:ext cx="188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객체 검출 소스 코드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gd3548c0e55_1_26"/>
          <p:cNvSpPr txBox="1"/>
          <p:nvPr/>
        </p:nvSpPr>
        <p:spPr>
          <a:xfrm>
            <a:off x="2756350" y="4891585"/>
            <a:ext cx="241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테스트 이미지, 동영상 파일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gd3548c0e55_1_26"/>
          <p:cNvSpPr txBox="1"/>
          <p:nvPr/>
        </p:nvSpPr>
        <p:spPr>
          <a:xfrm>
            <a:off x="2756350" y="5542250"/>
            <a:ext cx="254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Training loss 그래프 소스 코드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gd3548c0e55_1_26"/>
          <p:cNvSpPr txBox="1"/>
          <p:nvPr/>
        </p:nvSpPr>
        <p:spPr>
          <a:xfrm>
            <a:off x="2753604" y="6521425"/>
            <a:ext cx="324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Darknet 라이브러리 파일 (libdarknet.so)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gd3548c0e55_1_26"/>
          <p:cNvSpPr txBox="1"/>
          <p:nvPr/>
        </p:nvSpPr>
        <p:spPr>
          <a:xfrm>
            <a:off x="2756350" y="1988201"/>
            <a:ext cx="188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설정파일 (*.cfg)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gd3548c0e55_1_26"/>
          <p:cNvSpPr txBox="1"/>
          <p:nvPr/>
        </p:nvSpPr>
        <p:spPr>
          <a:xfrm>
            <a:off x="2756350" y="1671450"/>
            <a:ext cx="269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가중치 파일 (.weights), train.log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gd3548c0e55_1_26"/>
          <p:cNvSpPr txBox="1"/>
          <p:nvPr/>
        </p:nvSpPr>
        <p:spPr>
          <a:xfrm>
            <a:off x="2753606" y="6182051"/>
            <a:ext cx="175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Darknet 실행 파일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3548c0e55_1_31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d3548c0e55_1_31"/>
          <p:cNvSpPr txBox="1"/>
          <p:nvPr/>
        </p:nvSpPr>
        <p:spPr>
          <a:xfrm>
            <a:off x="271549" y="376100"/>
            <a:ext cx="8503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(설정 파일 편집)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5" name="Google Shape;655;gd3548c0e55_1_31"/>
          <p:cNvSpPr txBox="1"/>
          <p:nvPr/>
        </p:nvSpPr>
        <p:spPr>
          <a:xfrm>
            <a:off x="404222" y="1667897"/>
            <a:ext cx="35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❏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설정파일(*.cfg)	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56" name="Google Shape;656;gd3548c0e55_1_31"/>
          <p:cNvSpPr txBox="1"/>
          <p:nvPr/>
        </p:nvSpPr>
        <p:spPr>
          <a:xfrm>
            <a:off x="556397" y="2242447"/>
            <a:ext cx="3888000" cy="286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max_batches=</a:t>
            </a: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4200</a:t>
            </a: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		</a:t>
            </a:r>
            <a:r>
              <a:rPr lang="ko-KR" sz="1200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# (class * 2000) + 200</a:t>
            </a:r>
            <a:endParaRPr sz="1200">
              <a:solidFill>
                <a:schemeClr val="hlink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steps=</a:t>
            </a: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3200,3600</a:t>
            </a: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		</a:t>
            </a:r>
            <a:r>
              <a:rPr lang="ko-KR" sz="1200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# (class * 2000) * 0.8,</a:t>
            </a:r>
            <a:endParaRPr sz="1200">
              <a:solidFill>
                <a:schemeClr val="hlink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 (class * 2000) * 0.9</a:t>
            </a:r>
            <a:endParaRPr sz="1200">
              <a:solidFill>
                <a:schemeClr val="hlink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hlink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# yolo로 검색하여 3군데 수정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filters=</a:t>
            </a: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15</a:t>
            </a:r>
            <a:r>
              <a:rPr lang="ko-KR" sz="1200">
                <a:solidFill>
                  <a:srgbClr val="00808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			</a:t>
            </a:r>
            <a:r>
              <a:rPr lang="ko-KR" sz="1200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# ( 5 + class ) * 3</a:t>
            </a: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...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[yolo]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...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classes=</a:t>
            </a: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2			</a:t>
            </a:r>
            <a:r>
              <a:rPr lang="ko-KR" sz="1200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# class 개수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gd3548c0e55_1_31"/>
          <p:cNvSpPr txBox="1"/>
          <p:nvPr/>
        </p:nvSpPr>
        <p:spPr>
          <a:xfrm>
            <a:off x="4864172" y="2242447"/>
            <a:ext cx="38880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classes = </a:t>
            </a: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2</a:t>
            </a:r>
            <a:endParaRPr sz="1200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 = data/train.txt		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valid = data/valid.txt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names = </a:t>
            </a: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data/yolo.names</a:t>
            </a:r>
            <a:endParaRPr sz="1200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backup = backup/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gd3548c0e55_1_31"/>
          <p:cNvSpPr txBox="1"/>
          <p:nvPr/>
        </p:nvSpPr>
        <p:spPr>
          <a:xfrm>
            <a:off x="4595222" y="1667897"/>
            <a:ext cx="35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❏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데이터파일(*.data)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59" name="Google Shape;659;gd3548c0e55_1_31"/>
          <p:cNvSpPr txBox="1"/>
          <p:nvPr/>
        </p:nvSpPr>
        <p:spPr>
          <a:xfrm>
            <a:off x="4864172" y="4063532"/>
            <a:ext cx="3888000" cy="55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human</a:t>
            </a:r>
            <a:endParaRPr sz="1200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zombie</a:t>
            </a:r>
            <a:endParaRPr sz="1200">
              <a:solidFill>
                <a:srgbClr val="FF0000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60" name="Google Shape;660;gd3548c0e55_1_31"/>
          <p:cNvSpPr txBox="1"/>
          <p:nvPr/>
        </p:nvSpPr>
        <p:spPr>
          <a:xfrm>
            <a:off x="4595222" y="3597097"/>
            <a:ext cx="35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❏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네임파일(*.names)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3548c0e55_1_2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d3548c0e55_1_20"/>
          <p:cNvSpPr txBox="1"/>
          <p:nvPr/>
        </p:nvSpPr>
        <p:spPr>
          <a:xfrm>
            <a:off x="271548" y="376100"/>
            <a:ext cx="866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(Custom Training)</a:t>
            </a: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7" name="Google Shape;667;gd3548c0e55_1_20"/>
          <p:cNvSpPr txBox="1"/>
          <p:nvPr/>
        </p:nvSpPr>
        <p:spPr>
          <a:xfrm>
            <a:off x="433825" y="1621300"/>
            <a:ext cx="84174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AutoNum type="arabicPeriod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미리 훈련된 가중치 파일 다운로드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&gt; wget </a:t>
            </a:r>
            <a:r>
              <a:rPr lang="ko-KR" sz="1200" u="sng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3"/>
              </a:rPr>
              <a:t>https://pjreddie.com/media/files/darknet53.conv.74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AutoNum type="arabicPeriod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훈련 진행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&gt; ./darknet detector train </a:t>
            </a:r>
            <a:r>
              <a:rPr lang="ko-KR" sz="1200">
                <a:solidFill>
                  <a:srgbClr val="262626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data/yolo.data</a:t>
            </a: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cfg/yolov3_train.cfg </a:t>
            </a: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darknet53.conv.74</a:t>
            </a: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| tee backup/train.log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훈련도중에 중지되었을 때, </a:t>
            </a:r>
            <a:r>
              <a:rPr lang="ko-KR" sz="1200">
                <a:solidFill>
                  <a:srgbClr val="FF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가중치 파일</a:t>
            </a: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변경하여 이어서 훈련 가능함.</a:t>
            </a:r>
            <a:endParaRPr sz="1200" b="1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- 100 iteration당 15~20분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668" name="Google Shape;668;gd3548c0e55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76" y="4201050"/>
            <a:ext cx="7191950" cy="23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03d0b3b54_7_4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d03d0b3b54_7_4"/>
          <p:cNvSpPr txBox="1"/>
          <p:nvPr/>
        </p:nvSpPr>
        <p:spPr>
          <a:xfrm>
            <a:off x="271548" y="376100"/>
            <a:ext cx="866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수행절차 및 방법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(객체 검출 테스트)</a:t>
            </a: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5" name="Google Shape;675;gd03d0b3b54_7_4"/>
          <p:cNvSpPr txBox="1"/>
          <p:nvPr/>
        </p:nvSpPr>
        <p:spPr>
          <a:xfrm>
            <a:off x="433825" y="1621300"/>
            <a:ext cx="84174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AutoNum type="arabicPeriod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가중치 파일 선택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Avg Loss가 더이상 떨어지지 않는 반복횟수 3600에서의 가중치 파일 선택함</a:t>
            </a: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AutoNum type="arabicPeriod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객체 검출 테스트</a:t>
            </a:r>
            <a:endParaRPr b="1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Char char="-"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샘플 이미지와 동영상에서 객체 검출 테스트 진행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AutoNum type="arabicParenR"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yolov3 model load 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AutoNum type="arabicParenR"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object detection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AutoNum type="arabicParenR"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draw bounding box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AutoNum type="arabicParenR"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draw danger stamp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AutoNum type="arabicParenR"/>
            </a:pPr>
            <a:r>
              <a:rPr lang="ko-KR" sz="1200">
                <a:latin typeface="Nanum Gothic Coding"/>
                <a:ea typeface="Nanum Gothic Coding"/>
                <a:cs typeface="Nanum Gothic Coding"/>
                <a:sym typeface="Nanum Gothic Coding"/>
              </a:rPr>
              <a:t>display image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676" name="Google Shape;676;gd03d0b3b54_7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25" y="2306299"/>
            <a:ext cx="8313699" cy="21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3548c0e55_1_35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d3548c0e55_1_35"/>
          <p:cNvSpPr txBox="1"/>
          <p:nvPr/>
        </p:nvSpPr>
        <p:spPr>
          <a:xfrm>
            <a:off x="271549" y="376100"/>
            <a:ext cx="843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수행결과 및 시연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(정상 검출)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83" name="Google Shape;683;gd3548c0e55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81200"/>
            <a:ext cx="4272276" cy="25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d3548c0e55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661" y="1481200"/>
            <a:ext cx="4616814" cy="25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d3548c0e55_1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4200650"/>
            <a:ext cx="4449369" cy="25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d3548c0e55_1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6100" y="4200643"/>
            <a:ext cx="4449374" cy="253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d35110d17f_2_6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d35110d17f_2_6"/>
          <p:cNvSpPr txBox="1"/>
          <p:nvPr/>
        </p:nvSpPr>
        <p:spPr>
          <a:xfrm>
            <a:off x="271549" y="376100"/>
            <a:ext cx="843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수행결과 및 시연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(미검출/오검출)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93" name="Google Shape;693;gd35110d17f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8600"/>
            <a:ext cx="4547825" cy="259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d35110d17f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175" y="1457275"/>
            <a:ext cx="4547825" cy="259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d35110d17f_2_6"/>
          <p:cNvPicPr preferRelativeResize="0"/>
          <p:nvPr/>
        </p:nvPicPr>
        <p:blipFill rotWithShape="1">
          <a:blip r:embed="rId5">
            <a:alphaModFix/>
          </a:blip>
          <a:srcRect r="8231"/>
          <a:stretch/>
        </p:blipFill>
        <p:spPr>
          <a:xfrm>
            <a:off x="0" y="4144600"/>
            <a:ext cx="4479900" cy="258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d35110d17f_2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6160" y="4144600"/>
            <a:ext cx="4547839" cy="258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3548c0e55_1_5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d3548c0e55_1_50"/>
          <p:cNvSpPr txBox="1"/>
          <p:nvPr/>
        </p:nvSpPr>
        <p:spPr>
          <a:xfrm>
            <a:off x="271556" y="376112"/>
            <a:ext cx="689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수행결과 및 시연 </a:t>
            </a:r>
            <a:r>
              <a:rPr lang="ko-KR" sz="3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(동영상)</a:t>
            </a:r>
            <a:endParaRPr sz="3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03" name="Google Shape;703;gd3548c0e55_1_50" title="res_test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9900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3548c0e55_2_4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d3548c0e55_2_4"/>
          <p:cNvSpPr txBox="1"/>
          <p:nvPr/>
        </p:nvSpPr>
        <p:spPr>
          <a:xfrm>
            <a:off x="271554" y="376100"/>
            <a:ext cx="22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주제 소개</a:t>
            </a:r>
            <a:endParaRPr sz="36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6" name="Google Shape;146;gd3548c0e55_2_4"/>
          <p:cNvSpPr txBox="1"/>
          <p:nvPr/>
        </p:nvSpPr>
        <p:spPr>
          <a:xfrm>
            <a:off x="0" y="310575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latin typeface="Nanum Gothic Coding"/>
                <a:ea typeface="Nanum Gothic Coding"/>
                <a:cs typeface="Nanum Gothic Coding"/>
                <a:sym typeface="Nanum Gothic Coding"/>
              </a:rPr>
              <a:t>“적과 아군을 구별하는 </a:t>
            </a:r>
            <a:r>
              <a:rPr lang="ko-KR" sz="3000" b="1">
                <a:latin typeface="Nanum Gothic Coding"/>
                <a:ea typeface="Nanum Gothic Coding"/>
                <a:cs typeface="Nanum Gothic Coding"/>
                <a:sym typeface="Nanum Gothic Coding"/>
              </a:rPr>
              <a:t>적 감지</a:t>
            </a:r>
            <a:r>
              <a:rPr lang="ko-KR" sz="3000">
                <a:latin typeface="Nanum Gothic Coding"/>
                <a:ea typeface="Nanum Gothic Coding"/>
                <a:cs typeface="Nanum Gothic Coding"/>
                <a:sym typeface="Nanum Gothic Coding"/>
              </a:rPr>
              <a:t> 모델 만들기”</a:t>
            </a:r>
            <a:endParaRPr sz="3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47" name="Google Shape;147;gd3548c0e55_2_4"/>
          <p:cNvSpPr txBox="1"/>
          <p:nvPr/>
        </p:nvSpPr>
        <p:spPr>
          <a:xfrm>
            <a:off x="0" y="37522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감시화면을 통한 아군과 적 구별, 적이 나타났을 때 위험 여부를 표시 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3548c0e55_2_70"/>
          <p:cNvSpPr/>
          <p:nvPr/>
        </p:nvSpPr>
        <p:spPr>
          <a:xfrm>
            <a:off x="0" y="1485575"/>
            <a:ext cx="9144000" cy="396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d3548c0e55_2_70"/>
          <p:cNvSpPr txBox="1"/>
          <p:nvPr/>
        </p:nvSpPr>
        <p:spPr>
          <a:xfrm>
            <a:off x="0" y="29727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latin typeface="Do Hyeon"/>
                <a:ea typeface="Do Hyeon"/>
                <a:cs typeface="Do Hyeon"/>
                <a:sym typeface="Do Hyeon"/>
              </a:rPr>
              <a:t>5. 느낀점</a:t>
            </a:r>
            <a:endParaRPr sz="6000" b="1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4" name="Google Shape;714;gd3548c0e55_2_78"/>
          <p:cNvCxnSpPr/>
          <p:nvPr/>
        </p:nvCxnSpPr>
        <p:spPr>
          <a:xfrm>
            <a:off x="193575" y="3415175"/>
            <a:ext cx="86556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d3548c0e55_2_78"/>
          <p:cNvCxnSpPr/>
          <p:nvPr/>
        </p:nvCxnSpPr>
        <p:spPr>
          <a:xfrm>
            <a:off x="4572000" y="387150"/>
            <a:ext cx="0" cy="60837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gd3548c0e55_2_78"/>
          <p:cNvSpPr/>
          <p:nvPr/>
        </p:nvSpPr>
        <p:spPr>
          <a:xfrm>
            <a:off x="183375" y="214325"/>
            <a:ext cx="4235100" cy="30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d3548c0e55_2_78"/>
          <p:cNvSpPr txBox="1"/>
          <p:nvPr/>
        </p:nvSpPr>
        <p:spPr>
          <a:xfrm>
            <a:off x="3643800" y="2862575"/>
            <a:ext cx="775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Do Hyeon"/>
                <a:ea typeface="Do Hyeon"/>
                <a:cs typeface="Do Hyeon"/>
                <a:sym typeface="Do Hyeon"/>
              </a:rPr>
              <a:t>오경진</a:t>
            </a:r>
            <a:endParaRPr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8" name="Google Shape;718;gd3548c0e55_2_78"/>
          <p:cNvSpPr/>
          <p:nvPr/>
        </p:nvSpPr>
        <p:spPr>
          <a:xfrm>
            <a:off x="4724400" y="214275"/>
            <a:ext cx="4235100" cy="30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d3548c0e55_2_78"/>
          <p:cNvSpPr/>
          <p:nvPr/>
        </p:nvSpPr>
        <p:spPr>
          <a:xfrm>
            <a:off x="4724400" y="3600475"/>
            <a:ext cx="4235100" cy="30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d3548c0e55_2_78"/>
          <p:cNvSpPr/>
          <p:nvPr/>
        </p:nvSpPr>
        <p:spPr>
          <a:xfrm>
            <a:off x="184500" y="3600475"/>
            <a:ext cx="4235100" cy="30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d3548c0e55_2_78"/>
          <p:cNvSpPr txBox="1"/>
          <p:nvPr/>
        </p:nvSpPr>
        <p:spPr>
          <a:xfrm>
            <a:off x="4724400" y="2862575"/>
            <a:ext cx="775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Do Hyeon"/>
                <a:ea typeface="Do Hyeon"/>
                <a:cs typeface="Do Hyeon"/>
                <a:sym typeface="Do Hyeon"/>
              </a:rPr>
              <a:t>이해동</a:t>
            </a:r>
            <a:endParaRPr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2" name="Google Shape;722;gd3548c0e55_2_78"/>
          <p:cNvSpPr txBox="1"/>
          <p:nvPr/>
        </p:nvSpPr>
        <p:spPr>
          <a:xfrm>
            <a:off x="3643800" y="3567575"/>
            <a:ext cx="775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Do Hyeon"/>
                <a:ea typeface="Do Hyeon"/>
                <a:cs typeface="Do Hyeon"/>
                <a:sym typeface="Do Hyeon"/>
              </a:rPr>
              <a:t>박건우</a:t>
            </a:r>
            <a:endParaRPr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3" name="Google Shape;723;gd3548c0e55_2_78"/>
          <p:cNvSpPr txBox="1"/>
          <p:nvPr/>
        </p:nvSpPr>
        <p:spPr>
          <a:xfrm>
            <a:off x="4724400" y="3567575"/>
            <a:ext cx="775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Do Hyeon"/>
                <a:ea typeface="Do Hyeon"/>
                <a:cs typeface="Do Hyeon"/>
                <a:sym typeface="Do Hyeon"/>
              </a:rPr>
              <a:t>엄정민</a:t>
            </a:r>
            <a:endParaRPr b="1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4" name="Google Shape;724;gd3548c0e55_2_78"/>
          <p:cNvSpPr txBox="1"/>
          <p:nvPr/>
        </p:nvSpPr>
        <p:spPr>
          <a:xfrm>
            <a:off x="273225" y="605405"/>
            <a:ext cx="39723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훈련데이터 수집 과정은 많은 노력과 시간이 소요되며, 훈련데이터의 품질은 성능에 큰 영향을 주므로, 확실한 데이터 수집 계획이 필요하다고 생각됨.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25" name="Google Shape;725;gd3548c0e55_2_78"/>
          <p:cNvSpPr txBox="1"/>
          <p:nvPr/>
        </p:nvSpPr>
        <p:spPr>
          <a:xfrm>
            <a:off x="5018100" y="587775"/>
            <a:ext cx="37683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모델 성능을 높이기 위한 고품질의 훈련 이미지 수집에 노력이 필요함을 깨달음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객체 인식 기법을 익히면서 새로운 기법의 환경 설정 및 사용법을 잘 습득할 수 있을 것이라는 자신감이 생김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26" name="Google Shape;726;gd3548c0e55_2_78"/>
          <p:cNvSpPr txBox="1"/>
          <p:nvPr/>
        </p:nvSpPr>
        <p:spPr>
          <a:xfrm>
            <a:off x="4897500" y="3815375"/>
            <a:ext cx="3888900" cy="1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다양한 activation과 optimizer를 경험해 볼 수 있었음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하이퍼 파라미터를 조금만 조절해도 결과에 큰 영향을 주므로, 세밀한 조정이 필요하며 과정마다 기록의  필요성을 느꼈음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-"/>
            </a:pPr>
            <a:r>
              <a:rPr lang="ko-KR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WBS시스템이 팀원 간 프로젝트 일정을 맞추는 데 큰 도움이 된다고 느꼈음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27" name="Google Shape;727;gd3548c0e55_2_78"/>
          <p:cNvSpPr txBox="1"/>
          <p:nvPr/>
        </p:nvSpPr>
        <p:spPr>
          <a:xfrm>
            <a:off x="273225" y="3891575"/>
            <a:ext cx="39723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score가 낮게 나오는 이유에 대해 깊이 생각해보고 해결할 수 있었음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다양한 전이학습 모델을 사용해보았음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Fine Tuning을 통해 학습을 한 번이 아닌 여러 번 시킬 수 있었고, 필요할 때 마다 하이퍼 파라미터를 조절하여 재학습 시킬 수 있었음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28" name="Google Shape;728;gd3548c0e55_2_78"/>
          <p:cNvSpPr txBox="1"/>
          <p:nvPr/>
        </p:nvSpPr>
        <p:spPr>
          <a:xfrm>
            <a:off x="273225" y="1864075"/>
            <a:ext cx="3972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객체 인식모델에서 YoloV4나 YoloV5를 사용하면 더욱 성능을 높일수 있을거라 예상됨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3548c0e55_2_96"/>
          <p:cNvSpPr txBox="1"/>
          <p:nvPr/>
        </p:nvSpPr>
        <p:spPr>
          <a:xfrm>
            <a:off x="631900" y="1210100"/>
            <a:ext cx="8214600" cy="4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(지디엘시스템 AI융합 해양경비시스템)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https://n.news.naver.com/article/030/0002940214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(포스코 ICT 비전AI)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https://n.news.naver.com/article/014/0004622991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(tensorflow)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https://www.tensorflow.org/api_docs/python/tf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(image downloader)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https://chrome.google.com/webstore/detail/image-downloader/cnpniohnfphhjihaiiggeabnkjhpaldj</a:t>
            </a:r>
            <a:r>
              <a:rPr lang="ko-K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(yolo mark 프로그램)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https://github.com/AlexeyAB/Yolo_mark</a:t>
            </a:r>
            <a:r>
              <a:rPr lang="ko-K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(yolo darknet1)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https://github.com/pjreddie/darknet</a:t>
            </a:r>
            <a:r>
              <a:rPr lang="ko-K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(yolo darknet2)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https://github.com/AlexeyAB/darknet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(darknet.py 수정)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https://deepflowest.tistory.com/212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4" name="Google Shape;734;gd3548c0e55_2_96"/>
          <p:cNvSpPr txBox="1"/>
          <p:nvPr/>
        </p:nvSpPr>
        <p:spPr>
          <a:xfrm>
            <a:off x="456225" y="499675"/>
            <a:ext cx="279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Do Hyeon"/>
                <a:ea typeface="Do Hyeon"/>
                <a:cs typeface="Do Hyeon"/>
                <a:sym typeface="Do Hyeon"/>
              </a:rPr>
              <a:t>참고한 자료 및 사이트 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735" name="Google Shape;735;gd3548c0e55_2_96"/>
          <p:cNvCxnSpPr/>
          <p:nvPr/>
        </p:nvCxnSpPr>
        <p:spPr>
          <a:xfrm>
            <a:off x="456225" y="961375"/>
            <a:ext cx="21153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3548c0e55_2_87"/>
          <p:cNvSpPr/>
          <p:nvPr/>
        </p:nvSpPr>
        <p:spPr>
          <a:xfrm>
            <a:off x="0" y="1485575"/>
            <a:ext cx="9144000" cy="396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d3548c0e55_2_87"/>
          <p:cNvSpPr txBox="1"/>
          <p:nvPr/>
        </p:nvSpPr>
        <p:spPr>
          <a:xfrm>
            <a:off x="0" y="29727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latin typeface="Do Hyeon"/>
                <a:ea typeface="Do Hyeon"/>
                <a:cs typeface="Do Hyeon"/>
                <a:sym typeface="Do Hyeon"/>
              </a:rPr>
              <a:t>Q &amp; A</a:t>
            </a:r>
            <a:endParaRPr sz="6000" b="1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d3548c0e55_2_92"/>
          <p:cNvSpPr txBox="1"/>
          <p:nvPr/>
        </p:nvSpPr>
        <p:spPr>
          <a:xfrm>
            <a:off x="0" y="29727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latin typeface="Do Hyeon"/>
                <a:ea typeface="Do Hyeon"/>
                <a:cs typeface="Do Hyeon"/>
                <a:sym typeface="Do Hyeon"/>
              </a:rPr>
              <a:t>감사합니다!</a:t>
            </a:r>
            <a:endParaRPr sz="6000" b="1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3548c0e55_2_10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d3548c0e55_2_10"/>
          <p:cNvSpPr txBox="1"/>
          <p:nvPr/>
        </p:nvSpPr>
        <p:spPr>
          <a:xfrm>
            <a:off x="271546" y="376100"/>
            <a:ext cx="445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활용 방안</a:t>
            </a:r>
            <a:endParaRPr sz="36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54" name="Google Shape;154;gd3548c0e55_2_10"/>
          <p:cNvCxnSpPr/>
          <p:nvPr/>
        </p:nvCxnSpPr>
        <p:spPr>
          <a:xfrm>
            <a:off x="442450" y="3912925"/>
            <a:ext cx="7991700" cy="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gd3548c0e55_2_10"/>
          <p:cNvCxnSpPr/>
          <p:nvPr/>
        </p:nvCxnSpPr>
        <p:spPr>
          <a:xfrm>
            <a:off x="4438300" y="1548625"/>
            <a:ext cx="0" cy="47286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gd3548c0e55_2_10"/>
          <p:cNvSpPr txBox="1"/>
          <p:nvPr/>
        </p:nvSpPr>
        <p:spPr>
          <a:xfrm>
            <a:off x="4939113" y="5877025"/>
            <a:ext cx="315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중범죄자 특정구역 출입 통제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(아동 보호구역, 노인시설 등)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7" name="Google Shape;157;gd3548c0e55_2_10"/>
          <p:cNvSpPr txBox="1"/>
          <p:nvPr/>
        </p:nvSpPr>
        <p:spPr>
          <a:xfrm>
            <a:off x="4786700" y="3367650"/>
            <a:ext cx="36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특정 작업복을 입은 사람과 외부인 구분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8" name="Google Shape;158;gd3548c0e55_2_10"/>
          <p:cNvSpPr txBox="1"/>
          <p:nvPr/>
        </p:nvSpPr>
        <p:spPr>
          <a:xfrm>
            <a:off x="1511950" y="3367650"/>
            <a:ext cx="20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거주자와 외부인 구분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9" name="Google Shape;159;gd3548c0e55_2_10"/>
          <p:cNvSpPr txBox="1"/>
          <p:nvPr/>
        </p:nvSpPr>
        <p:spPr>
          <a:xfrm>
            <a:off x="902350" y="5877025"/>
            <a:ext cx="315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마스크 착용여부 및 올바르게 착용하였는지 검사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60" name="Google Shape;160;gd3548c0e55_2_10"/>
          <p:cNvPicPr preferRelativeResize="0"/>
          <p:nvPr/>
        </p:nvPicPr>
        <p:blipFill rotWithShape="1">
          <a:blip r:embed="rId3">
            <a:alphaModFix/>
          </a:blip>
          <a:srcRect b="14398"/>
          <a:stretch/>
        </p:blipFill>
        <p:spPr>
          <a:xfrm>
            <a:off x="1412225" y="1508775"/>
            <a:ext cx="2132650" cy="18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d3548c0e55_2_10"/>
          <p:cNvPicPr preferRelativeResize="0"/>
          <p:nvPr/>
        </p:nvPicPr>
        <p:blipFill rotWithShape="1">
          <a:blip r:embed="rId4">
            <a:alphaModFix/>
          </a:blip>
          <a:srcRect b="16957"/>
          <a:stretch/>
        </p:blipFill>
        <p:spPr>
          <a:xfrm>
            <a:off x="1568988" y="4229325"/>
            <a:ext cx="1984126" cy="1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d3548c0e55_2_10"/>
          <p:cNvPicPr preferRelativeResize="0"/>
          <p:nvPr/>
        </p:nvPicPr>
        <p:blipFill rotWithShape="1">
          <a:blip r:embed="rId5">
            <a:alphaModFix/>
          </a:blip>
          <a:srcRect b="12891"/>
          <a:stretch/>
        </p:blipFill>
        <p:spPr>
          <a:xfrm>
            <a:off x="5523238" y="1639325"/>
            <a:ext cx="1984126" cy="172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d3548c0e55_2_10"/>
          <p:cNvPicPr preferRelativeResize="0"/>
          <p:nvPr/>
        </p:nvPicPr>
        <p:blipFill rotWithShape="1">
          <a:blip r:embed="rId6">
            <a:alphaModFix/>
          </a:blip>
          <a:srcRect b="12739"/>
          <a:stretch/>
        </p:blipFill>
        <p:spPr>
          <a:xfrm>
            <a:off x="5383325" y="4265900"/>
            <a:ext cx="1804350" cy="15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d3548c0e55_2_10"/>
          <p:cNvSpPr/>
          <p:nvPr/>
        </p:nvSpPr>
        <p:spPr>
          <a:xfrm>
            <a:off x="7074725" y="4977475"/>
            <a:ext cx="554100" cy="554100"/>
          </a:xfrm>
          <a:prstGeom prst="mathMultiply">
            <a:avLst>
              <a:gd name="adj1" fmla="val 1009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35110d17f_1_65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d35110d17f_1_65"/>
          <p:cNvSpPr txBox="1"/>
          <p:nvPr/>
        </p:nvSpPr>
        <p:spPr>
          <a:xfrm>
            <a:off x="271546" y="376100"/>
            <a:ext cx="445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활용 사례</a:t>
            </a:r>
            <a:endParaRPr sz="36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71" name="Google Shape;171;gd35110d17f_1_65"/>
          <p:cNvPicPr preferRelativeResize="0"/>
          <p:nvPr/>
        </p:nvPicPr>
        <p:blipFill rotWithShape="1">
          <a:blip r:embed="rId3">
            <a:alphaModFix/>
          </a:blip>
          <a:srcRect b="6994"/>
          <a:stretch/>
        </p:blipFill>
        <p:spPr>
          <a:xfrm>
            <a:off x="1649425" y="1379800"/>
            <a:ext cx="5845150" cy="4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d35110d17f_1_65"/>
          <p:cNvSpPr txBox="1"/>
          <p:nvPr/>
        </p:nvSpPr>
        <p:spPr>
          <a:xfrm>
            <a:off x="0" y="60834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지디엘 시스템의 해안경비 시스템 : 해상 감시영역의 침입 표적 구분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35110d17f_1_86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d35110d17f_1_86"/>
          <p:cNvSpPr txBox="1"/>
          <p:nvPr/>
        </p:nvSpPr>
        <p:spPr>
          <a:xfrm>
            <a:off x="271546" y="376100"/>
            <a:ext cx="445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활용 사례</a:t>
            </a:r>
            <a:endParaRPr sz="36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79" name="Google Shape;179;gd35110d17f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650" y="2361538"/>
            <a:ext cx="5158691" cy="27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d35110d17f_1_86"/>
          <p:cNvSpPr txBox="1"/>
          <p:nvPr/>
        </p:nvSpPr>
        <p:spPr>
          <a:xfrm>
            <a:off x="0" y="59033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포스코 ICT의 비전 AI : 작업장 안전/보안 관리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3548c0e55_2_14"/>
          <p:cNvSpPr/>
          <p:nvPr/>
        </p:nvSpPr>
        <p:spPr>
          <a:xfrm>
            <a:off x="0" y="0"/>
            <a:ext cx="9144000" cy="132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3548c0e55_2_14"/>
          <p:cNvSpPr txBox="1"/>
          <p:nvPr/>
        </p:nvSpPr>
        <p:spPr>
          <a:xfrm>
            <a:off x="271544" y="376100"/>
            <a:ext cx="525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프로젝트 개요 : </a:t>
            </a:r>
            <a:r>
              <a:rPr lang="ko-KR" sz="20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기능과 데이터소스</a:t>
            </a:r>
            <a:endParaRPr sz="20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87" name="Google Shape;187;gd3548c0e55_2_14"/>
          <p:cNvCxnSpPr/>
          <p:nvPr/>
        </p:nvCxnSpPr>
        <p:spPr>
          <a:xfrm>
            <a:off x="4572000" y="2096425"/>
            <a:ext cx="0" cy="28101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gd3548c0e55_2_14"/>
          <p:cNvSpPr txBox="1"/>
          <p:nvPr/>
        </p:nvSpPr>
        <p:spPr>
          <a:xfrm>
            <a:off x="2404950" y="2096425"/>
            <a:ext cx="20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이미지 분류 모델링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9" name="Google Shape;189;gd3548c0e55_2_14"/>
          <p:cNvSpPr txBox="1"/>
          <p:nvPr/>
        </p:nvSpPr>
        <p:spPr>
          <a:xfrm>
            <a:off x="4767150" y="2096425"/>
            <a:ext cx="20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객체 인식 모델링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0" name="Google Shape;190;gd3548c0e55_2_14"/>
          <p:cNvSpPr txBox="1"/>
          <p:nvPr/>
        </p:nvSpPr>
        <p:spPr>
          <a:xfrm>
            <a:off x="626400" y="2429100"/>
            <a:ext cx="3723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경보모델 :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좀비를 사람으로 예측하는 것을 최소화 (Recall 최대화)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퇴치모델 :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사람을 좀비로 예측하는 것을 최소화 (Precision 최대화)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CNN</a:t>
            </a: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 방식으로 수행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91" name="Google Shape;191;gd3548c0e55_2_14"/>
          <p:cNvSpPr txBox="1"/>
          <p:nvPr/>
        </p:nvSpPr>
        <p:spPr>
          <a:xfrm>
            <a:off x="4772775" y="2657700"/>
            <a:ext cx="38211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이미지나 동영상에서 좀비를 탐지하고 영역표시를 하는 기능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좀비가 있으면 위험여부를 표시하는 기능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 b="1">
                <a:latin typeface="Nanum Gothic Coding"/>
                <a:ea typeface="Nanum Gothic Coding"/>
                <a:cs typeface="Nanum Gothic Coding"/>
                <a:sym typeface="Nanum Gothic Coding"/>
              </a:rPr>
              <a:t>YOLOv3</a:t>
            </a: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 기법으로 수행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192" name="Google Shape;192;gd3548c0e55_2_14"/>
          <p:cNvCxnSpPr/>
          <p:nvPr/>
        </p:nvCxnSpPr>
        <p:spPr>
          <a:xfrm>
            <a:off x="193575" y="4939175"/>
            <a:ext cx="86556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gd3548c0e55_2_14"/>
          <p:cNvSpPr txBox="1"/>
          <p:nvPr/>
        </p:nvSpPr>
        <p:spPr>
          <a:xfrm>
            <a:off x="1921725" y="5452950"/>
            <a:ext cx="13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Do Hyeon"/>
                <a:ea typeface="Do Hyeon"/>
                <a:cs typeface="Do Hyeon"/>
                <a:sym typeface="Do Hyeon"/>
              </a:rPr>
              <a:t>데이터 소스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4" name="Google Shape;194;gd3548c0e55_2_14"/>
          <p:cNvSpPr txBox="1"/>
          <p:nvPr/>
        </p:nvSpPr>
        <p:spPr>
          <a:xfrm>
            <a:off x="3982425" y="5363100"/>
            <a:ext cx="382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워킹데드 시즌 7, 시즌 9 전편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-"/>
            </a:pPr>
            <a:r>
              <a:rPr lang="ko-KR">
                <a:latin typeface="Nanum Gothic Coding"/>
                <a:ea typeface="Nanum Gothic Coding"/>
                <a:cs typeface="Nanum Gothic Coding"/>
                <a:sym typeface="Nanum Gothic Coding"/>
              </a:rPr>
              <a:t>라이센스 프리 구글 이미지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aphicFrame>
        <p:nvGraphicFramePr>
          <p:cNvPr id="195" name="Google Shape;195;gd3548c0e55_2_14"/>
          <p:cNvGraphicFramePr/>
          <p:nvPr/>
        </p:nvGraphicFramePr>
        <p:xfrm>
          <a:off x="9703550" y="-963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{FBD95D3C-2B9C-4092-8AB9-C5DDE61E83BB}</a:tableStyleId>
              </a:tblPr>
              <a:tblGrid>
                <a:gridCol w="10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Actual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Zombie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Human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Predicted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Zombie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[정답]좀비 예측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[틀림]좀비 예측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Human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[틀림]사람 예측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[정답]사함 예측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2212</Words>
  <Application>Microsoft Office PowerPoint</Application>
  <PresentationFormat>화면 슬라이드 쇼(4:3)</PresentationFormat>
  <Paragraphs>542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Nanum Gothic Coding</vt:lpstr>
      <vt:lpstr>Arial</vt:lpstr>
      <vt:lpstr>Courier New</vt:lpstr>
      <vt:lpstr>Malgun Gothic</vt:lpstr>
      <vt:lpstr>Do Hyeon</vt:lpstr>
      <vt:lpstr>Black Han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79461</cp:lastModifiedBy>
  <cp:revision>4</cp:revision>
  <dcterms:created xsi:type="dcterms:W3CDTF">2020-08-06T07:24:31Z</dcterms:created>
  <dcterms:modified xsi:type="dcterms:W3CDTF">2021-06-14T07:33:37Z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C:\Users\multicampus\Desktop\유형2\8. 프로젝트\포트폴리오_인터페이스 개발_조이름3.pptx</vt:lpwstr>
  </property>
</Properties>
</file>